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79" r:id="rId5"/>
    <p:sldId id="258"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4" r:id="rId20"/>
    <p:sldId id="275" r:id="rId21"/>
    <p:sldId id="276" r:id="rId22"/>
    <p:sldId id="277" r:id="rId23"/>
    <p:sldId id="278" r:id="rId24"/>
    <p:sldId id="28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u-Fern Lee" initials="Y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38" autoAdjust="0"/>
    <p:restoredTop sz="70332" autoAdjust="0"/>
  </p:normalViewPr>
  <p:slideViewPr>
    <p:cSldViewPr snapToGrid="0" showGuides="1">
      <p:cViewPr>
        <p:scale>
          <a:sx n="70" d="100"/>
          <a:sy n="70" d="100"/>
        </p:scale>
        <p:origin x="-1350" y="-276"/>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dPt>
          <c:dPt>
            <c:idx val="1"/>
            <c:bubble3D val="0"/>
            <c:spPr>
              <a:solidFill>
                <a:schemeClr val="accent2"/>
              </a:solidFill>
              <a:ln>
                <a:noFill/>
              </a:ln>
              <a:effectLst>
                <a:outerShdw blurRad="63500" sx="102000" sy="102000" algn="ctr" rotWithShape="0">
                  <a:prstClr val="black">
                    <a:alpha val="20000"/>
                  </a:prstClr>
                </a:outerShdw>
              </a:effectLst>
            </c:spPr>
          </c:dPt>
          <c:dPt>
            <c:idx val="2"/>
            <c:bubble3D val="0"/>
            <c:spPr>
              <a:solidFill>
                <a:schemeClr val="accent3"/>
              </a:solidFill>
              <a:ln>
                <a:noFill/>
              </a:ln>
              <a:effectLst>
                <a:outerShdw blurRad="63500" sx="102000" sy="102000" algn="ctr" rotWithShape="0">
                  <a:prstClr val="black">
                    <a:alpha val="20000"/>
                  </a:prstClr>
                </a:outerShdw>
              </a:effectLst>
            </c:spPr>
          </c:dPt>
          <c:dPt>
            <c:idx val="3"/>
            <c:bubble3D val="0"/>
            <c:spPr>
              <a:solidFill>
                <a:schemeClr val="accent4"/>
              </a:solidFill>
              <a:ln>
                <a:noFill/>
              </a:ln>
              <a:effectLst>
                <a:outerShdw blurRad="63500" sx="102000" sy="102000" algn="ctr" rotWithShape="0">
                  <a:prstClr val="black">
                    <a:alpha val="20000"/>
                  </a:prstClr>
                </a:outerShdw>
              </a:effectLst>
            </c:spPr>
          </c:dPt>
          <c:dPt>
            <c:idx val="4"/>
            <c:bubble3D val="0"/>
            <c:spPr>
              <a:solidFill>
                <a:schemeClr val="accent5"/>
              </a:solidFill>
              <a:ln>
                <a:noFill/>
              </a:ln>
              <a:effectLst>
                <a:outerShdw blurRad="63500" sx="102000" sy="102000" algn="ctr" rotWithShape="0">
                  <a:prstClr val="black">
                    <a:alpha val="20000"/>
                  </a:prstClr>
                </a:outerShdw>
              </a:effectLst>
            </c:spPr>
          </c:dPt>
          <c:dPt>
            <c:idx val="5"/>
            <c:bubble3D val="0"/>
            <c:spPr>
              <a:solidFill>
                <a:schemeClr val="accent6"/>
              </a:solidFill>
              <a:ln>
                <a:noFill/>
              </a:ln>
              <a:effectLst>
                <a:outerShdw blurRad="63500" sx="102000" sy="102000" algn="ctr" rotWithShape="0">
                  <a:prstClr val="black">
                    <a:alpha val="20000"/>
                  </a:prstClr>
                </a:outerShdw>
              </a:effectLst>
            </c:spPr>
          </c:dPt>
          <c:dLbls>
            <c:dLbl>
              <c:idx val="0"/>
              <c:layout>
                <c:manualLayout>
                  <c:x val="1.9884597312635815E-3"/>
                  <c:y val="3.5389418285275864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1"/>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9.9422986563179085E-3"/>
                  <c:y val="-2.064382733307759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2"/>
                      </a:solidFill>
                      <a:latin typeface="+mn-lt"/>
                      <a:ea typeface="+mn-ea"/>
                      <a:cs typeface="+mn-cs"/>
                    </a:defRPr>
                  </a:pPr>
                  <a:endParaRPr lang="de-DE"/>
                </a:p>
              </c:txPr>
              <c:dLblPos val="bestFit"/>
              <c:showLegendKey val="0"/>
              <c:showVal val="0"/>
              <c:showCatName val="1"/>
              <c:showSerName val="0"/>
              <c:showPercent val="1"/>
              <c:showBubbleSize val="0"/>
            </c:dLbl>
            <c:dLbl>
              <c:idx val="2"/>
              <c:layout>
                <c:manualLayout>
                  <c:x val="-0.20282289258888533"/>
                  <c:y val="-3.538941828527576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3"/>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2.5850133078058946E-2"/>
                  <c:y val="6.7829718380112078E-2"/>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4"/>
                      </a:solidFill>
                      <a:latin typeface="+mn-lt"/>
                      <a:ea typeface="+mn-ea"/>
                      <a:cs typeface="+mn-cs"/>
                    </a:defRPr>
                  </a:pPr>
                  <a:endParaRPr lang="de-DE"/>
                </a:p>
              </c:txPr>
              <c:dLblPos val="bestFit"/>
              <c:showLegendKey val="0"/>
              <c:showVal val="0"/>
              <c:showCatName val="1"/>
              <c:showSerName val="0"/>
              <c:showPercent val="1"/>
              <c:showBubbleSize val="0"/>
            </c:dLbl>
            <c:dLbl>
              <c:idx val="4"/>
              <c:layout>
                <c:manualLayout>
                  <c:x val="-0.13241748322687244"/>
                  <c:y val="0.12386296399846553"/>
                </c:manualLayout>
              </c:layout>
              <c:spPr>
                <a:noFill/>
                <a:ln>
                  <a:noFill/>
                </a:ln>
                <a:effectLst/>
              </c:spPr>
              <c:txPr>
                <a:bodyPr rot="0" spcFirstLastPara="1" vertOverflow="ellipsis" vert="horz" wrap="square" lIns="38100" tIns="19050" rIns="38100" bIns="19050" anchor="ctr" anchorCtr="1">
                  <a:spAutoFit/>
                </a:bodyPr>
                <a:lstStyle/>
                <a:p>
                  <a:pPr>
                    <a:defRPr sz="1330" b="1" i="0" u="none" strike="noStrike" kern="1200" spc="0" baseline="0">
                      <a:solidFill>
                        <a:schemeClr val="accent5"/>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5"/>
              <c:layout>
                <c:manualLayout>
                  <c:x val="-0.11930742730418252"/>
                  <c:y val="0"/>
                </c:manualLayout>
              </c:layout>
              <c:spPr>
                <a:noFill/>
                <a:ln>
                  <a:noFill/>
                </a:ln>
                <a:effectLst/>
              </c:spPr>
              <c:txPr>
                <a:bodyPr rot="0" spcFirstLastPara="1" vertOverflow="ellipsis" vert="horz" wrap="square" lIns="38100" tIns="19050" rIns="38100" bIns="19050" anchor="ctr" anchorCtr="1">
                  <a:noAutofit/>
                </a:bodyPr>
                <a:lstStyle/>
                <a:p>
                  <a:pPr>
                    <a:defRPr sz="1330" b="1" i="0" u="none" strike="noStrike" kern="1200" spc="0" baseline="0">
                      <a:solidFill>
                        <a:schemeClr val="accent6"/>
                      </a:solidFill>
                      <a:latin typeface="+mn-lt"/>
                      <a:ea typeface="+mn-ea"/>
                      <a:cs typeface="+mn-cs"/>
                    </a:defRPr>
                  </a:pPr>
                  <a:endParaRPr lang="de-DE"/>
                </a:p>
              </c:txPr>
              <c:dLblPos val="bestFit"/>
              <c:showLegendKey val="0"/>
              <c:showVal val="0"/>
              <c:showCatName val="1"/>
              <c:showSerName val="0"/>
              <c:showPercent val="1"/>
              <c:showBubbleSize val="0"/>
              <c:extLst>
                <c:ext xmlns:c15="http://schemas.microsoft.com/office/drawing/2012/chart" uri="{CE6537A1-D6FC-4f65-9D91-7224C49458BB}">
                  <c15:layout>
                    <c:manualLayout>
                      <c:w val="0.3185213437666406"/>
                      <c:h val="0.19741397166803054"/>
                    </c:manualLayout>
                  </c15:layout>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Commercial crops </c:v>
                </c:pt>
                <c:pt idx="1">
                  <c:v>Large scale cattle ranching</c:v>
                </c:pt>
                <c:pt idx="2">
                  <c:v>Small scale agriculture</c:v>
                </c:pt>
                <c:pt idx="3">
                  <c:v>Fuelwood and NTFP gathering</c:v>
                </c:pt>
                <c:pt idx="4">
                  <c:v>Commercial logging (legal and illegal)</c:v>
                </c:pt>
                <c:pt idx="5">
                  <c:v>Traded fuel wood and charcoal</c:v>
                </c:pt>
              </c:strCache>
            </c:strRef>
          </c:cat>
          <c:val>
            <c:numRef>
              <c:f>Sheet1!$B$2:$B$7</c:f>
              <c:numCache>
                <c:formatCode>0%</c:formatCode>
                <c:ptCount val="6"/>
                <c:pt idx="0">
                  <c:v>0.2</c:v>
                </c:pt>
                <c:pt idx="1">
                  <c:v>0.12000000000000002</c:v>
                </c:pt>
                <c:pt idx="2">
                  <c:v>0.42000000000000032</c:v>
                </c:pt>
                <c:pt idx="3">
                  <c:v>6.0000000000000289E-2</c:v>
                </c:pt>
                <c:pt idx="4">
                  <c:v>0.14000000000000001</c:v>
                </c:pt>
                <c:pt idx="5">
                  <c:v>6.0000000000000289E-2</c:v>
                </c:pt>
              </c:numCache>
            </c:numRef>
          </c:val>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15/07/2015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biodiversity-l.iisd.org/news/faoitto-report-deforestation-rates-in-rainforest-basins-alarmin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r>
              <a:rPr lang="en-GB" dirty="0" smtClean="0"/>
              <a:t>To make the point that forest loss and degradation has many reasons and that agricultural activities are the most significant ones </a:t>
            </a:r>
          </a:p>
          <a:p>
            <a:r>
              <a:rPr lang="en-GB" dirty="0" smtClean="0"/>
              <a:t>13 million hectares lost annually between 2000 and 2010 (FAO, in WWF Living Planet Report 2010). </a:t>
            </a:r>
            <a:r>
              <a:rPr lang="en-GB" i="0" dirty="0" smtClean="0">
                <a:solidFill>
                  <a:srgbClr val="FF0000"/>
                </a:solidFill>
              </a:rPr>
              <a:t>Illegal logging is not the most important driver,</a:t>
            </a:r>
            <a:r>
              <a:rPr lang="en-GB" i="0" baseline="0" dirty="0" smtClean="0">
                <a:solidFill>
                  <a:srgbClr val="FF0000"/>
                </a:solidFill>
              </a:rPr>
              <a:t> but still a significant one.</a:t>
            </a:r>
            <a:endParaRPr lang="en-GB" i="0" dirty="0" smtClean="0">
              <a:solidFill>
                <a:srgbClr val="FF0000"/>
              </a:solidFill>
            </a:endParaRPr>
          </a:p>
        </p:txBody>
      </p:sp>
      <p:sp>
        <p:nvSpPr>
          <p:cNvPr id="4" name="Slide Number Placeholder 3"/>
          <p:cNvSpPr>
            <a:spLocks noGrp="1"/>
          </p:cNvSpPr>
          <p:nvPr>
            <p:ph type="sldNum" sz="quarter" idx="5"/>
          </p:nvPr>
        </p:nvSpPr>
        <p:spPr/>
        <p:txBody>
          <a:bodyPr/>
          <a:lstStyle/>
          <a:p>
            <a:pPr>
              <a:defRPr/>
            </a:pPr>
            <a:fld id="{EEFF5403-0D74-4428-83D9-11D49A592EB9}" type="slidenum">
              <a:rPr lang="en-GB" smtClean="0"/>
              <a:pPr>
                <a:defRPr/>
              </a:pPr>
              <a:t>10</a:t>
            </a:fld>
            <a:endParaRPr lang="en-GB"/>
          </a:p>
        </p:txBody>
      </p:sp>
    </p:spTree>
    <p:extLst>
      <p:ext uri="{BB962C8B-B14F-4D97-AF65-F5344CB8AC3E}">
        <p14:creationId xmlns:p14="http://schemas.microsoft.com/office/powerpoint/2010/main" val="1996837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i="0" noProof="0" dirty="0" smtClean="0"/>
              <a:t>Conflict</a:t>
            </a:r>
            <a:r>
              <a:rPr lang="en-GB" i="0" baseline="0" noProof="0" dirty="0" smtClean="0"/>
              <a:t> timber = timber that is sold to finance conflicts, wars etc.</a:t>
            </a:r>
            <a:endParaRPr lang="en-GB"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381533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E05DEE3-98EB-4BC9-A48C-8BD9C5789006}" type="slidenum">
              <a:rPr lang="en-GB"/>
              <a:pPr/>
              <a:t>12</a:t>
            </a:fld>
            <a:endParaRPr lang="en-GB"/>
          </a:p>
        </p:txBody>
      </p:sp>
      <p:sp>
        <p:nvSpPr>
          <p:cNvPr id="31747" name="Rectangle 2"/>
          <p:cNvSpPr>
            <a:spLocks noGrp="1" noRot="1" noChangeAspect="1" noChangeArrowheads="1" noTextEdit="1"/>
          </p:cNvSpPr>
          <p:nvPr>
            <p:ph type="sldImg"/>
          </p:nvPr>
        </p:nvSpPr>
        <p:spPr>
          <a:xfrm>
            <a:off x="107950" y="739775"/>
            <a:ext cx="6581775" cy="3703638"/>
          </a:xfrm>
          <a:ln/>
        </p:spPr>
      </p:sp>
      <p:sp>
        <p:nvSpPr>
          <p:cNvPr id="31748" name="Rectangle 3"/>
          <p:cNvSpPr>
            <a:spLocks noGrp="1" noChangeArrowheads="1"/>
          </p:cNvSpPr>
          <p:nvPr>
            <p:ph type="body" idx="1"/>
          </p:nvPr>
        </p:nvSpPr>
        <p:spPr>
          <a:noFill/>
          <a:ln/>
        </p:spPr>
        <p:txBody>
          <a:bodyPr/>
          <a:lstStyle/>
          <a:p>
            <a:r>
              <a:rPr lang="en-US" dirty="0" smtClean="0"/>
              <a:t>World</a:t>
            </a:r>
            <a:r>
              <a:rPr lang="en-US" baseline="0" dirty="0" smtClean="0"/>
              <a:t> Bank report </a:t>
            </a:r>
            <a:r>
              <a:rPr lang="en-GB" sz="1200" i="0" kern="1200" dirty="0" smtClean="0">
                <a:solidFill>
                  <a:schemeClr val="tx1"/>
                </a:solidFill>
                <a:effectLst/>
                <a:latin typeface="+mn-lt"/>
                <a:ea typeface="+mn-ea"/>
                <a:cs typeface="+mn-cs"/>
              </a:rPr>
              <a:t>Justice for Forests: Improving Criminal Justice Efforts to Combat Illegal Logging</a:t>
            </a:r>
            <a:r>
              <a:rPr lang="en-GB" sz="1200" i="1" kern="1200" dirty="0" smtClean="0">
                <a:solidFill>
                  <a:schemeClr val="tx1"/>
                </a:solidFill>
                <a:effectLst/>
                <a:latin typeface="+mn-lt"/>
                <a:ea typeface="+mn-ea"/>
                <a:cs typeface="+mn-cs"/>
              </a:rPr>
              <a:t>, </a:t>
            </a:r>
            <a:r>
              <a:rPr lang="en-US" baseline="0" dirty="0" smtClean="0"/>
              <a:t>March 2012, http://web.worldbank.org/WBSITE/EXTERNAL/NEWS/0,,contentMDK:23147021~pagePK:64257043~piPK:437376~theSitePK:4607,00.html</a:t>
            </a:r>
          </a:p>
          <a:p>
            <a:r>
              <a:rPr lang="en-US" dirty="0" smtClean="0"/>
              <a:t>WWF Report Illegal</a:t>
            </a:r>
            <a:r>
              <a:rPr lang="en-US" baseline="0" dirty="0" smtClean="0"/>
              <a:t> wood for the European market, March 2009: http://www.wwf.org.uk/what_we_do/safeguarding_the_natural_world/forests/forest_publications/?2903/Illegal-wood-for-the-European-market</a:t>
            </a:r>
            <a:endParaRPr lang="en-US" dirty="0" smtClean="0"/>
          </a:p>
          <a:p>
            <a:r>
              <a:rPr lang="en-US" dirty="0" smtClean="0"/>
              <a:t>UNEP and INTERPOL</a:t>
            </a:r>
            <a:r>
              <a:rPr lang="en-US" baseline="0" dirty="0" smtClean="0"/>
              <a:t> report: Green Carbon Black Trade, September 2012: http://www.unep.org/newscentre/Default.aspx?DocumentID=2694&amp;ArticleID=9286&amp;l=en</a:t>
            </a:r>
          </a:p>
          <a:p>
            <a:endParaRPr lang="en-US" dirty="0" smtClean="0"/>
          </a:p>
        </p:txBody>
      </p:sp>
    </p:spTree>
    <p:extLst>
      <p:ext uri="{BB962C8B-B14F-4D97-AF65-F5344CB8AC3E}">
        <p14:creationId xmlns:p14="http://schemas.microsoft.com/office/powerpoint/2010/main" val="12339756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07950" y="739775"/>
            <a:ext cx="6581775" cy="3703638"/>
          </a:xfrm>
          <a:ln/>
        </p:spPr>
      </p:sp>
      <p:sp>
        <p:nvSpPr>
          <p:cNvPr id="38915" name="Notes Placeholder 2"/>
          <p:cNvSpPr>
            <a:spLocks noGrp="1"/>
          </p:cNvSpPr>
          <p:nvPr>
            <p:ph type="body" idx="1"/>
          </p:nvPr>
        </p:nvSpPr>
        <p:spPr>
          <a:noFill/>
          <a:ln/>
        </p:spPr>
        <p:txBody>
          <a:bodyPr/>
          <a:lstStyle/>
          <a:p>
            <a:r>
              <a:rPr lang="en-GB" dirty="0" smtClean="0"/>
              <a:t>Full report </a:t>
            </a:r>
            <a:r>
              <a:rPr lang="en-GB" b="0" dirty="0" smtClean="0"/>
              <a:t>Illegal Logging and Related Trade: Measuring the Global Response can be download</a:t>
            </a:r>
            <a:r>
              <a:rPr lang="en-GB" b="0" baseline="0" dirty="0" smtClean="0"/>
              <a:t> at http://www.illegal-logging.info/content/illegal-logging-and-related-trade-measuring-global-response </a:t>
            </a:r>
          </a:p>
          <a:p>
            <a:endParaRPr lang="en-GB" b="0" dirty="0" smtClean="0"/>
          </a:p>
          <a:p>
            <a:r>
              <a:rPr lang="en-GB" dirty="0" smtClean="0"/>
              <a:t>Quantifying the magnitude of the problem is difficult. Illegal loggers tend not to be transparent or report accurate figures! Those figures must be treated with caution and may change over time.</a:t>
            </a:r>
          </a:p>
          <a:p>
            <a:endParaRPr lang="en-GB" b="1" dirty="0" smtClean="0"/>
          </a:p>
        </p:txBody>
      </p:sp>
      <p:sp>
        <p:nvSpPr>
          <p:cNvPr id="4" name="Slide Number Placeholder 3"/>
          <p:cNvSpPr>
            <a:spLocks noGrp="1"/>
          </p:cNvSpPr>
          <p:nvPr>
            <p:ph type="sldNum" sz="quarter" idx="5"/>
          </p:nvPr>
        </p:nvSpPr>
        <p:spPr/>
        <p:txBody>
          <a:bodyPr/>
          <a:lstStyle/>
          <a:p>
            <a:pPr>
              <a:defRPr/>
            </a:pPr>
            <a:fld id="{4C9A07A2-7346-4392-8E81-C6C243F60198}" type="slidenum">
              <a:rPr lang="en-GB" smtClean="0"/>
              <a:pPr>
                <a:defRPr/>
              </a:pPr>
              <a:t>13</a:t>
            </a:fld>
            <a:endParaRPr lang="en-GB"/>
          </a:p>
        </p:txBody>
      </p:sp>
    </p:spTree>
    <p:extLst>
      <p:ext uri="{BB962C8B-B14F-4D97-AF65-F5344CB8AC3E}">
        <p14:creationId xmlns:p14="http://schemas.microsoft.com/office/powerpoint/2010/main" val="3715549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pPr eaLnBrk="1" hangingPunct="1"/>
            <a:r>
              <a:rPr lang="en-GB" dirty="0" smtClean="0"/>
              <a:t>Timber has to compete with other materials. Fore example in construction  - a builder could choose to use timber, concrete or steel. If timber carries a negative reputation (‘it might be illegal’) he may opt for another material if the technical material features are similar.</a:t>
            </a:r>
            <a:endParaRPr lang="en-US" dirty="0" smtClean="0"/>
          </a:p>
        </p:txBody>
      </p:sp>
      <p:sp>
        <p:nvSpPr>
          <p:cNvPr id="32772" name="Slide Number Placeholder 3"/>
          <p:cNvSpPr>
            <a:spLocks noGrp="1"/>
          </p:cNvSpPr>
          <p:nvPr>
            <p:ph type="sldNum" sz="quarter" idx="5"/>
          </p:nvPr>
        </p:nvSpPr>
        <p:spPr>
          <a:noFill/>
        </p:spPr>
        <p:txBody>
          <a:bodyPr/>
          <a:lstStyle/>
          <a:p>
            <a:fld id="{E95EEEC2-B80E-4AF0-A975-D24D8D6112E1}" type="slidenum">
              <a:rPr lang="en-GB"/>
              <a:pPr/>
              <a:t>14</a:t>
            </a:fld>
            <a:endParaRPr lang="en-GB"/>
          </a:p>
        </p:txBody>
      </p:sp>
    </p:spTree>
    <p:extLst>
      <p:ext uri="{BB962C8B-B14F-4D97-AF65-F5344CB8AC3E}">
        <p14:creationId xmlns:p14="http://schemas.microsoft.com/office/powerpoint/2010/main" val="772938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950" y="739775"/>
            <a:ext cx="6583363" cy="3703638"/>
          </a:xfrm>
        </p:spPr>
      </p:sp>
      <p:sp>
        <p:nvSpPr>
          <p:cNvPr id="3" name="Notes Placeholder 2"/>
          <p:cNvSpPr>
            <a:spLocks noGrp="1"/>
          </p:cNvSpPr>
          <p:nvPr>
            <p:ph type="body" idx="1"/>
          </p:nvPr>
        </p:nvSpPr>
        <p:spPr/>
        <p:txBody>
          <a:bodyPr>
            <a:normAutofit/>
          </a:bodyPr>
          <a:lstStyle/>
          <a:p>
            <a:r>
              <a:rPr lang="en-GB" dirty="0" smtClean="0"/>
              <a:t>WWF carried out the</a:t>
            </a:r>
            <a:r>
              <a:rPr lang="en-GB" baseline="0" dirty="0" smtClean="0"/>
              <a:t> </a:t>
            </a:r>
            <a:r>
              <a:rPr lang="en-GB" dirty="0" smtClean="0"/>
              <a:t>first ‘Government Barometer on Illegal logging and Trade’ in early 2004. It was a gauge of how committed EU member state governments were to implementing the FLEGT Action Plan agreed in 2003</a:t>
            </a:r>
            <a:endParaRPr lang="en-GB" dirty="0"/>
          </a:p>
        </p:txBody>
      </p:sp>
      <p:sp>
        <p:nvSpPr>
          <p:cNvPr id="4" name="Slide Number Placeholder 3"/>
          <p:cNvSpPr>
            <a:spLocks noGrp="1"/>
          </p:cNvSpPr>
          <p:nvPr>
            <p:ph type="sldNum" sz="quarter" idx="10"/>
          </p:nvPr>
        </p:nvSpPr>
        <p:spPr/>
        <p:txBody>
          <a:bodyPr/>
          <a:lstStyle/>
          <a:p>
            <a:fld id="{52AF7996-0AF6-4C99-903F-F87951598799}" type="slidenum">
              <a:rPr lang="en-GB" smtClean="0"/>
              <a:pPr/>
              <a:t>15</a:t>
            </a:fld>
            <a:endParaRPr lang="en-GB"/>
          </a:p>
        </p:txBody>
      </p:sp>
    </p:spTree>
    <p:extLst>
      <p:ext uri="{BB962C8B-B14F-4D97-AF65-F5344CB8AC3E}">
        <p14:creationId xmlns:p14="http://schemas.microsoft.com/office/powerpoint/2010/main" val="3634990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t>16</a:t>
            </a:fld>
            <a:endParaRPr lang="zh-TW" altLang="en-US"/>
          </a:p>
        </p:txBody>
      </p:sp>
    </p:spTree>
    <p:extLst>
      <p:ext uri="{BB962C8B-B14F-4D97-AF65-F5344CB8AC3E}">
        <p14:creationId xmlns:p14="http://schemas.microsoft.com/office/powerpoint/2010/main" val="3944506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Global Forest Watch: http://www.globalforestwatch.org/</a:t>
            </a:r>
          </a:p>
          <a:p>
            <a:r>
              <a:rPr lang="de-DE" i="0" dirty="0" smtClean="0"/>
              <a:t>EIA: http://eia-international.org/our-work/ecosystems-and-biodiversity/illegal-logging</a:t>
            </a:r>
          </a:p>
          <a:p>
            <a:r>
              <a:rPr lang="de-DE" i="0" dirty="0" smtClean="0"/>
              <a:t>Global Witness:</a:t>
            </a:r>
            <a:r>
              <a:rPr lang="de-DE" i="0" baseline="0" dirty="0" smtClean="0"/>
              <a:t> http://www.globalwitness.org/campaigns/environment/forests </a:t>
            </a:r>
          </a:p>
          <a:p>
            <a:r>
              <a:rPr lang="de-DE" i="0" baseline="0" dirty="0" smtClean="0"/>
              <a:t>World Bank: Justice for Forests: http://siteresources.worldbank.org/EXTFINANCIALSECTOR/Resources/Illegal_Logging.pdf </a:t>
            </a:r>
          </a:p>
          <a:p>
            <a:r>
              <a:rPr lang="de-DE" i="0" baseline="0" dirty="0" smtClean="0"/>
              <a:t>FAO: http://www.fao.org/forestry/eu-flegt/en/</a:t>
            </a:r>
            <a:endParaRPr lang="de-DE" i="0" dirty="0" smtClean="0"/>
          </a:p>
          <a:p>
            <a:r>
              <a:rPr lang="de-DE" i="0" dirty="0" smtClean="0"/>
              <a:t>EU</a:t>
            </a:r>
            <a:r>
              <a:rPr lang="de-DE" i="0" baseline="0" dirty="0" smtClean="0"/>
              <a:t> FLEGT Action Plan: http://www.euflegt.efi.int/flegt-action-plan </a:t>
            </a:r>
            <a:endParaRPr lang="de-DE"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17</a:t>
            </a:fld>
            <a:endParaRPr lang="en-GB"/>
          </a:p>
        </p:txBody>
      </p:sp>
    </p:spTree>
    <p:extLst>
      <p:ext uri="{BB962C8B-B14F-4D97-AF65-F5344CB8AC3E}">
        <p14:creationId xmlns:p14="http://schemas.microsoft.com/office/powerpoint/2010/main" val="716190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Key</a:t>
            </a:r>
            <a:r>
              <a:rPr lang="de-DE" i="0" baseline="0" dirty="0" smtClean="0"/>
              <a:t> requirements: </a:t>
            </a:r>
          </a:p>
          <a:p>
            <a:r>
              <a:rPr lang="de-DE" i="0" baseline="0" dirty="0" smtClean="0"/>
              <a:t>should include economic, social and environmental aspects; for example, environmental impacts should be minimised, but the details on who these should be done vary. Indigenous peoples‘ right should be respected, and some require prior </a:t>
            </a:r>
            <a:r>
              <a:rPr lang="de-DE" i="0" baseline="0" dirty="0" err="1" smtClean="0"/>
              <a:t>informed</a:t>
            </a:r>
            <a:r>
              <a:rPr lang="de-DE" i="0" baseline="0" dirty="0" smtClean="0"/>
              <a:t> </a:t>
            </a:r>
            <a:r>
              <a:rPr lang="de-DE" i="0" baseline="0" dirty="0" err="1" smtClean="0"/>
              <a:t>consent</a:t>
            </a:r>
            <a:r>
              <a:rPr lang="de-DE" i="0" baseline="0" dirty="0" smtClean="0"/>
              <a:t>. </a:t>
            </a:r>
            <a:r>
              <a:rPr lang="de-DE" i="0" baseline="0" dirty="0" err="1" smtClean="0"/>
              <a:t>Should</a:t>
            </a:r>
            <a:r>
              <a:rPr lang="de-DE" i="0" baseline="0" dirty="0" smtClean="0"/>
              <a:t> be developed through stakeholders consultation, but there is no agreement on how this is being done and who the stakeholders are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18</a:t>
            </a:fld>
            <a:endParaRPr lang="en-GB"/>
          </a:p>
        </p:txBody>
      </p:sp>
    </p:spTree>
    <p:extLst>
      <p:ext uri="{BB962C8B-B14F-4D97-AF65-F5344CB8AC3E}">
        <p14:creationId xmlns:p14="http://schemas.microsoft.com/office/powerpoint/2010/main" val="1762527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slide is mainly used to show the extent of difference between legality and SFM in different countries. In some countries the legal requirements are high and the gaps between legality and SFM are small. But in some other countries the legal requirements are low hence there are big gaps between legality and SFM. We use a straight line to illustrate SFM because in principle the requirements are the same across different countries (e.g. 10 </a:t>
            </a:r>
            <a:r>
              <a:rPr lang="en-US" sz="1200" i="1" kern="1200" dirty="0" smtClean="0">
                <a:solidFill>
                  <a:schemeClr val="tx1"/>
                </a:solidFill>
                <a:effectLst/>
                <a:latin typeface="+mn-lt"/>
                <a:ea typeface="+mn-ea"/>
                <a:cs typeface="+mn-cs"/>
              </a:rPr>
              <a:t>Principles &amp;</a:t>
            </a:r>
            <a:r>
              <a:rPr lang="en-US" sz="1200" i="1" kern="1200" baseline="0" dirty="0" smtClean="0">
                <a:solidFill>
                  <a:schemeClr val="tx1"/>
                </a:solidFill>
                <a:effectLst/>
                <a:latin typeface="+mn-lt"/>
                <a:ea typeface="+mn-ea"/>
                <a:cs typeface="+mn-cs"/>
              </a:rPr>
              <a:t> Criteria</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FSC). For example, the general requirements of getting FSC certified in China will be the same as in India. </a:t>
            </a:r>
            <a:endParaRPr lang="en-GB"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t>19</a:t>
            </a:fld>
            <a:endParaRPr lang="zh-TW" altLang="en-US"/>
          </a:p>
        </p:txBody>
      </p:sp>
    </p:spTree>
    <p:extLst>
      <p:ext uri="{BB962C8B-B14F-4D97-AF65-F5344CB8AC3E}">
        <p14:creationId xmlns:p14="http://schemas.microsoft.com/office/powerpoint/2010/main" val="1150206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A011083-C728-4594-93E4-1E5BDFAF1521}" type="slidenum">
              <a:rPr lang="zh-TW" altLang="en-US" smtClean="0"/>
              <a:t>3</a:t>
            </a:fld>
            <a:endParaRPr lang="zh-TW" altLang="en-US"/>
          </a:p>
        </p:txBody>
      </p:sp>
    </p:spTree>
    <p:extLst>
      <p:ext uri="{BB962C8B-B14F-4D97-AF65-F5344CB8AC3E}">
        <p14:creationId xmlns:p14="http://schemas.microsoft.com/office/powerpoint/2010/main" val="177500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4034364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1067453-EA2B-441D-B712-512448DBEE1F}" type="slidenum">
              <a:rPr lang="en-GB"/>
              <a:pPr/>
              <a:t>5</a:t>
            </a:fld>
            <a:endParaRPr lang="en-GB"/>
          </a:p>
        </p:txBody>
      </p:sp>
      <p:sp>
        <p:nvSpPr>
          <p:cNvPr id="27651" name="Rectangle 2"/>
          <p:cNvSpPr>
            <a:spLocks noGrp="1" noRot="1" noChangeAspect="1" noChangeArrowheads="1" noTextEdit="1"/>
          </p:cNvSpPr>
          <p:nvPr>
            <p:ph type="sldImg"/>
          </p:nvPr>
        </p:nvSpPr>
        <p:spPr>
          <a:xfrm>
            <a:off x="107950" y="739775"/>
            <a:ext cx="6581775" cy="3703638"/>
          </a:xfrm>
          <a:ln/>
        </p:spPr>
      </p:sp>
      <p:sp>
        <p:nvSpPr>
          <p:cNvPr id="27652" name="Rectangle 3"/>
          <p:cNvSpPr>
            <a:spLocks noGrp="1" noChangeArrowheads="1"/>
          </p:cNvSpPr>
          <p:nvPr>
            <p:ph type="body" idx="1"/>
          </p:nvPr>
        </p:nvSpPr>
        <p:spPr>
          <a:noFill/>
          <a:ln/>
        </p:spPr>
        <p:txBody>
          <a:bodyPr/>
          <a:lstStyle/>
          <a:p>
            <a:r>
              <a:rPr lang="en-US" dirty="0" smtClean="0"/>
              <a:t>From: Global Timber Demand,</a:t>
            </a:r>
            <a:r>
              <a:rPr lang="en-US" baseline="0" dirty="0" smtClean="0"/>
              <a:t> March</a:t>
            </a:r>
            <a:r>
              <a:rPr lang="en-US" dirty="0" smtClean="0"/>
              <a:t> 2013, FIM</a:t>
            </a:r>
            <a:r>
              <a:rPr lang="en-US" baseline="0" dirty="0" smtClean="0"/>
              <a:t> Services Ltd: http://www.fimltd.co.uk/downloads/Global%20Industrial%20Roundwood%20Demand%20March%202013.pdf</a:t>
            </a:r>
          </a:p>
        </p:txBody>
      </p:sp>
    </p:spTree>
    <p:extLst>
      <p:ext uri="{BB962C8B-B14F-4D97-AF65-F5344CB8AC3E}">
        <p14:creationId xmlns:p14="http://schemas.microsoft.com/office/powerpoint/2010/main" val="1338433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0A56450-3745-42F7-A341-C5584F81F056}" type="slidenum">
              <a:rPr lang="en-GB"/>
              <a:pPr/>
              <a:t>6</a:t>
            </a:fld>
            <a:endParaRPr lang="en-GB"/>
          </a:p>
        </p:txBody>
      </p:sp>
      <p:sp>
        <p:nvSpPr>
          <p:cNvPr id="28675" name="Rectangle 2"/>
          <p:cNvSpPr>
            <a:spLocks noGrp="1" noRot="1" noChangeAspect="1" noChangeArrowheads="1" noTextEdit="1"/>
          </p:cNvSpPr>
          <p:nvPr>
            <p:ph type="sldImg"/>
          </p:nvPr>
        </p:nvSpPr>
        <p:spPr>
          <a:xfrm>
            <a:off x="107950" y="739775"/>
            <a:ext cx="6581775" cy="3703638"/>
          </a:xfrm>
          <a:ln/>
        </p:spPr>
      </p:sp>
      <p:sp>
        <p:nvSpPr>
          <p:cNvPr id="28676"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2529107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E5F613E1-91B4-4750-A519-8DBF5BCB1055}" type="slidenum">
              <a:rPr lang="en-GB"/>
              <a:pPr/>
              <a:t>7</a:t>
            </a:fld>
            <a:endParaRPr lang="en-GB"/>
          </a:p>
        </p:txBody>
      </p:sp>
      <p:sp>
        <p:nvSpPr>
          <p:cNvPr id="29699" name="Rectangle 2"/>
          <p:cNvSpPr>
            <a:spLocks noGrp="1" noRot="1" noChangeAspect="1" noChangeArrowheads="1" noTextEdit="1"/>
          </p:cNvSpPr>
          <p:nvPr>
            <p:ph type="sldImg"/>
          </p:nvPr>
        </p:nvSpPr>
        <p:spPr>
          <a:xfrm>
            <a:off x="107950" y="739775"/>
            <a:ext cx="6581775" cy="3703638"/>
          </a:xfrm>
          <a:ln/>
        </p:spPr>
      </p:sp>
      <p:sp>
        <p:nvSpPr>
          <p:cNvPr id="29700" name="Rectangle 3"/>
          <p:cNvSpPr>
            <a:spLocks noGrp="1" noChangeArrowheads="1"/>
          </p:cNvSpPr>
          <p:nvPr>
            <p:ph type="body" idx="1"/>
          </p:nvPr>
        </p:nvSpPr>
        <p:spPr>
          <a:noFill/>
          <a:ln/>
        </p:spPr>
        <p:txBody>
          <a:bodyPr/>
          <a:lstStyle/>
          <a:p>
            <a:r>
              <a:rPr lang="en-GB" dirty="0" smtClean="0"/>
              <a:t>FAO Global Forest Resources Assessment 2010: http://www.fao.org/forestry/fra/fra2010/en/</a:t>
            </a:r>
            <a:endParaRPr lang="en-GB" dirty="0" smtClean="0">
              <a:latin typeface="+mn-lt"/>
            </a:endParaRPr>
          </a:p>
          <a:p>
            <a:r>
              <a:rPr lang="en-GB" dirty="0" smtClean="0">
                <a:latin typeface="+mn-lt"/>
              </a:rPr>
              <a:t>FAO/ITTO</a:t>
            </a:r>
            <a:r>
              <a:rPr lang="en-GB" baseline="0" dirty="0" smtClean="0">
                <a:latin typeface="+mn-lt"/>
              </a:rPr>
              <a:t> report: </a:t>
            </a:r>
            <a:r>
              <a:rPr lang="en-US" dirty="0" smtClean="0">
                <a:latin typeface="+mn-lt"/>
              </a:rPr>
              <a:t> </a:t>
            </a:r>
            <a:r>
              <a:rPr lang="en-GB" sz="1200" u="none" strike="noStrike" kern="1200" dirty="0" smtClean="0">
                <a:solidFill>
                  <a:schemeClr val="tx1"/>
                </a:solidFill>
                <a:effectLst/>
                <a:latin typeface="+mn-lt"/>
                <a:ea typeface="+mn-ea"/>
                <a:cs typeface="+mn-cs"/>
              </a:rPr>
              <a:t>The State of Forests in the Amazon Basin, Congo Basin and Southeast Asia</a:t>
            </a:r>
            <a:br>
              <a:rPr lang="en-GB" sz="1200" u="none" strike="noStrike" kern="1200" dirty="0" smtClean="0">
                <a:solidFill>
                  <a:schemeClr val="tx1"/>
                </a:solidFill>
                <a:effectLst/>
                <a:latin typeface="+mn-lt"/>
                <a:ea typeface="+mn-ea"/>
                <a:cs typeface="+mn-cs"/>
              </a:rPr>
            </a:br>
            <a:r>
              <a:rPr lang="en-GB" sz="1200" b="0" u="none" strike="noStrike" kern="1200" dirty="0" smtClean="0">
                <a:solidFill>
                  <a:schemeClr val="tx1"/>
                </a:solidFill>
                <a:effectLst/>
                <a:latin typeface="+mn-lt"/>
                <a:ea typeface="+mn-ea"/>
                <a:cs typeface="+mn-cs"/>
              </a:rPr>
              <a:t>read more: </a:t>
            </a:r>
            <a:r>
              <a:rPr lang="en-GB" sz="1200" b="0" u="none" strike="noStrike" kern="1200" dirty="0" smtClean="0">
                <a:solidFill>
                  <a:schemeClr val="tx1"/>
                </a:solidFill>
                <a:effectLst/>
                <a:latin typeface="+mn-lt"/>
                <a:ea typeface="+mn-ea"/>
                <a:cs typeface="+mn-cs"/>
                <a:hlinkClick r:id="rId3"/>
              </a:rPr>
              <a:t>http://biodiversity-l.iisd.org/news/faoitto-report-deforestation-rates-in-rainforest-basins-alarming/</a:t>
            </a:r>
            <a:endParaRPr lang="en-US" b="0" dirty="0" smtClean="0">
              <a:solidFill>
                <a:schemeClr val="tx1"/>
              </a:solidFill>
              <a:latin typeface="+mn-lt"/>
            </a:endParaRPr>
          </a:p>
        </p:txBody>
      </p:sp>
    </p:spTree>
    <p:extLst>
      <p:ext uri="{BB962C8B-B14F-4D97-AF65-F5344CB8AC3E}">
        <p14:creationId xmlns:p14="http://schemas.microsoft.com/office/powerpoint/2010/main" val="2635944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1407146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07950" y="739775"/>
            <a:ext cx="6581775" cy="3703638"/>
          </a:xfrm>
          <a:ln/>
        </p:spPr>
      </p:sp>
      <p:sp>
        <p:nvSpPr>
          <p:cNvPr id="32771" name="Notes Placeholder 2"/>
          <p:cNvSpPr>
            <a:spLocks noGrp="1"/>
          </p:cNvSpPr>
          <p:nvPr>
            <p:ph type="body" idx="1"/>
          </p:nvPr>
        </p:nvSpPr>
        <p:spPr>
          <a:noFill/>
          <a:ln/>
        </p:spPr>
        <p:txBody>
          <a:bodyPr/>
          <a:lstStyle/>
          <a:p>
            <a:r>
              <a:rPr lang="en-GB" dirty="0" smtClean="0"/>
              <a:t>Ask the participants to guess what the</a:t>
            </a:r>
            <a:r>
              <a:rPr lang="en-GB" baseline="0" dirty="0" smtClean="0"/>
              <a:t> causes of deforestation, and their relative importance. Then show the next slide.</a:t>
            </a:r>
            <a:endParaRPr lang="en-GB" dirty="0" smtClean="0"/>
          </a:p>
        </p:txBody>
      </p:sp>
      <p:sp>
        <p:nvSpPr>
          <p:cNvPr id="4" name="Slide Number Placeholder 3"/>
          <p:cNvSpPr>
            <a:spLocks noGrp="1"/>
          </p:cNvSpPr>
          <p:nvPr>
            <p:ph type="sldNum" sz="quarter" idx="5"/>
          </p:nvPr>
        </p:nvSpPr>
        <p:spPr/>
        <p:txBody>
          <a:bodyPr/>
          <a:lstStyle/>
          <a:p>
            <a:pPr>
              <a:defRPr/>
            </a:pPr>
            <a:fld id="{EEFF5403-0D74-4428-83D9-11D49A592EB9}" type="slidenum">
              <a:rPr lang="en-GB" smtClean="0"/>
              <a:pPr>
                <a:defRPr/>
              </a:pPr>
              <a:t>9</a:t>
            </a:fld>
            <a:endParaRPr lang="en-GB"/>
          </a:p>
        </p:txBody>
      </p:sp>
    </p:spTree>
    <p:extLst>
      <p:ext uri="{BB962C8B-B14F-4D97-AF65-F5344CB8AC3E}">
        <p14:creationId xmlns:p14="http://schemas.microsoft.com/office/powerpoint/2010/main" val="2078377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15/07/2015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15/07/2015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15/07/2015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15/07/2015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15/07/2015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15/07/2015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15/07/2015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15/07/2015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15/07/2015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46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59228" y="1219200"/>
            <a:ext cx="10003971" cy="1121229"/>
          </a:xfrm>
        </p:spPr>
        <p:txBody>
          <a:bodyPr>
            <a:noAutofit/>
          </a:bodyPr>
          <a:lstStyle/>
          <a:p>
            <a:r>
              <a:rPr lang="en-GB" dirty="0">
                <a:solidFill>
                  <a:srgbClr val="006600"/>
                </a:solidFill>
              </a:rPr>
              <a:t>Global estimates of deforestation and degradation by drivers</a:t>
            </a:r>
          </a:p>
        </p:txBody>
      </p:sp>
      <p:graphicFrame>
        <p:nvGraphicFramePr>
          <p:cNvPr id="6" name="Chart 5"/>
          <p:cNvGraphicFramePr/>
          <p:nvPr>
            <p:extLst>
              <p:ext uri="{D42A27DB-BD31-4B8C-83A1-F6EECF244321}">
                <p14:modId xmlns:p14="http://schemas.microsoft.com/office/powerpoint/2010/main" val="552265001"/>
              </p:ext>
            </p:extLst>
          </p:nvPr>
        </p:nvGraphicFramePr>
        <p:xfrm>
          <a:off x="517694" y="2259148"/>
          <a:ext cx="6386853" cy="4306372"/>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txBox="1">
            <a:spLocks noChangeArrowheads="1"/>
          </p:cNvSpPr>
          <p:nvPr/>
        </p:nvSpPr>
        <p:spPr>
          <a:xfrm>
            <a:off x="250372" y="6403838"/>
            <a:ext cx="8229600" cy="543197"/>
          </a:xfrm>
          <a:prstGeom prst="rect">
            <a:avLst/>
          </a:prstGeom>
        </p:spPr>
        <p:txBody>
          <a:bodyPr/>
          <a:lstStyle/>
          <a:p>
            <a:pPr eaLnBrk="0" hangingPunct="0">
              <a:defRPr/>
            </a:pPr>
            <a:endParaRPr lang="en-GB" i="1" kern="0" dirty="0">
              <a:latin typeface="+mj-lt"/>
              <a:ea typeface="+mj-ea"/>
              <a:cs typeface="+mj-cs"/>
            </a:endParaRP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10</a:t>
            </a:fld>
            <a:endParaRPr lang="zh-TW" altLang="en-US"/>
          </a:p>
        </p:txBody>
      </p:sp>
      <p:sp>
        <p:nvSpPr>
          <p:cNvPr id="4" name="Rectangle 3"/>
          <p:cNvSpPr/>
          <p:nvPr/>
        </p:nvSpPr>
        <p:spPr>
          <a:xfrm>
            <a:off x="7163186" y="6373060"/>
            <a:ext cx="3817071" cy="307777"/>
          </a:xfrm>
          <a:prstGeom prst="rect">
            <a:avLst/>
          </a:prstGeom>
        </p:spPr>
        <p:txBody>
          <a:bodyPr wrap="none">
            <a:spAutoFit/>
          </a:bodyPr>
          <a:lstStyle/>
          <a:p>
            <a:pPr eaLnBrk="0" hangingPunct="0">
              <a:defRPr/>
            </a:pPr>
            <a:r>
              <a:rPr lang="en-GB" sz="1400" i="1" kern="0" dirty="0">
                <a:latin typeface="+mj-lt"/>
                <a:ea typeface="+mj-ea"/>
                <a:cs typeface="+mj-cs"/>
              </a:rPr>
              <a:t>Source: The Prince’s Rainforest Project, 2009</a:t>
            </a:r>
          </a:p>
        </p:txBody>
      </p:sp>
    </p:spTree>
    <p:extLst>
      <p:ext uri="{BB962C8B-B14F-4D97-AF65-F5344CB8AC3E}">
        <p14:creationId xmlns:p14="http://schemas.microsoft.com/office/powerpoint/2010/main" val="2732422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57968" y="1174602"/>
            <a:ext cx="8229600" cy="1143000"/>
          </a:xfrm>
        </p:spPr>
        <p:txBody>
          <a:bodyPr/>
          <a:lstStyle/>
          <a:p>
            <a:r>
              <a:rPr lang="en-GB" dirty="0" smtClean="0">
                <a:solidFill>
                  <a:srgbClr val="006600"/>
                </a:solidFill>
              </a:rPr>
              <a:t>What are you buying?</a:t>
            </a:r>
          </a:p>
        </p:txBody>
      </p:sp>
      <p:sp>
        <p:nvSpPr>
          <p:cNvPr id="55299" name="Rectangle 3"/>
          <p:cNvSpPr>
            <a:spLocks noGrp="1" noChangeArrowheads="1"/>
          </p:cNvSpPr>
          <p:nvPr>
            <p:ph idx="1"/>
          </p:nvPr>
        </p:nvSpPr>
        <p:spPr>
          <a:xfrm>
            <a:off x="305479" y="2214336"/>
            <a:ext cx="10157596" cy="3203825"/>
          </a:xfrm>
        </p:spPr>
        <p:txBody>
          <a:bodyPr/>
          <a:lstStyle/>
          <a:p>
            <a:pPr>
              <a:lnSpc>
                <a:spcPct val="90000"/>
              </a:lnSpc>
            </a:pPr>
            <a:r>
              <a:rPr lang="en-GB" dirty="0"/>
              <a:t>There are serious issues with some forest sources: </a:t>
            </a:r>
          </a:p>
          <a:p>
            <a:pPr marL="566738" lvl="1" indent="-250825">
              <a:lnSpc>
                <a:spcPct val="90000"/>
              </a:lnSpc>
              <a:buSzPct val="80000"/>
              <a:buFont typeface="Wingdings" panose="05000000000000000000" pitchFamily="2" charset="2"/>
              <a:buChar char="§"/>
            </a:pPr>
            <a:r>
              <a:rPr lang="en-GB" dirty="0"/>
              <a:t>Stolen timber - no right to harvest</a:t>
            </a:r>
          </a:p>
          <a:p>
            <a:pPr marL="566738" lvl="1" indent="-250825">
              <a:lnSpc>
                <a:spcPct val="90000"/>
              </a:lnSpc>
              <a:buSzPct val="80000"/>
              <a:buFont typeface="Wingdings" panose="05000000000000000000" pitchFamily="2" charset="2"/>
              <a:buChar char="§"/>
            </a:pPr>
            <a:r>
              <a:rPr lang="en-GB" dirty="0" smtClean="0"/>
              <a:t>Undersized logs or protected species</a:t>
            </a:r>
          </a:p>
          <a:p>
            <a:pPr marL="566738" lvl="1" indent="-250825">
              <a:lnSpc>
                <a:spcPct val="90000"/>
              </a:lnSpc>
              <a:buSzPct val="80000"/>
              <a:buFont typeface="Wingdings" panose="05000000000000000000" pitchFamily="2" charset="2"/>
              <a:buChar char="§"/>
            </a:pPr>
            <a:r>
              <a:rPr lang="en-GB" dirty="0" smtClean="0"/>
              <a:t>Gained by corrupt means</a:t>
            </a:r>
          </a:p>
          <a:p>
            <a:pPr marL="566738" lvl="1" indent="-250825">
              <a:lnSpc>
                <a:spcPct val="90000"/>
              </a:lnSpc>
              <a:buSzPct val="80000"/>
              <a:buFont typeface="Wingdings" panose="05000000000000000000" pitchFamily="2" charset="2"/>
              <a:buChar char="§"/>
            </a:pPr>
            <a:r>
              <a:rPr lang="en-GB" dirty="0" smtClean="0"/>
              <a:t>From </a:t>
            </a:r>
            <a:r>
              <a:rPr lang="en-GB" dirty="0"/>
              <a:t>an operation not paying taxes or other charges: loss of revenue to governments and communities</a:t>
            </a:r>
          </a:p>
          <a:p>
            <a:pPr marL="566738" lvl="1" indent="-250825">
              <a:lnSpc>
                <a:spcPct val="90000"/>
              </a:lnSpc>
              <a:buSzPct val="80000"/>
              <a:buFont typeface="Wingdings" panose="05000000000000000000" pitchFamily="2" charset="2"/>
              <a:buChar char="§"/>
            </a:pPr>
            <a:r>
              <a:rPr lang="en-GB" dirty="0"/>
              <a:t>Not meeting forestry, environmental, Health &amp; Safety (H&amp;S) or other laws</a:t>
            </a:r>
          </a:p>
          <a:p>
            <a:pPr marL="566738" lvl="1" indent="-250825">
              <a:lnSpc>
                <a:spcPct val="90000"/>
              </a:lnSpc>
              <a:buSzPct val="80000"/>
              <a:buFont typeface="Wingdings" panose="05000000000000000000" pitchFamily="2" charset="2"/>
              <a:buChar char="§"/>
            </a:pPr>
            <a:r>
              <a:rPr lang="en-GB" dirty="0" smtClean="0"/>
              <a:t>Conflict timber</a:t>
            </a:r>
            <a:endParaRPr lang="en-GB" dirty="0"/>
          </a:p>
        </p:txBody>
      </p:sp>
      <p:sp>
        <p:nvSpPr>
          <p:cNvPr id="7" name="Slide Number Placeholder 6"/>
          <p:cNvSpPr>
            <a:spLocks noGrp="1"/>
          </p:cNvSpPr>
          <p:nvPr>
            <p:ph type="sldNum" sz="quarter" idx="12"/>
          </p:nvPr>
        </p:nvSpPr>
        <p:spPr/>
        <p:txBody>
          <a:bodyPr/>
          <a:lstStyle/>
          <a:p>
            <a:fld id="{C7D6AF9C-F8E2-4CD1-95B1-7B2186A4A716}" type="slidenum">
              <a:rPr lang="zh-TW" altLang="en-US" smtClean="0"/>
              <a:t>11</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7349" y="5204564"/>
            <a:ext cx="8095786" cy="1653436"/>
          </a:xfrm>
          <a:prstGeom prst="rect">
            <a:avLst/>
          </a:prstGeom>
        </p:spPr>
      </p:pic>
    </p:spTree>
    <p:extLst>
      <p:ext uri="{BB962C8B-B14F-4D97-AF65-F5344CB8AC3E}">
        <p14:creationId xmlns:p14="http://schemas.microsoft.com/office/powerpoint/2010/main" val="195629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29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29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29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29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29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52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00759" y="1216816"/>
            <a:ext cx="8229600" cy="1143000"/>
          </a:xfrm>
        </p:spPr>
        <p:txBody>
          <a:bodyPr/>
          <a:lstStyle/>
          <a:p>
            <a:r>
              <a:rPr lang="en-GB" dirty="0" smtClean="0">
                <a:solidFill>
                  <a:srgbClr val="006600"/>
                </a:solidFill>
              </a:rPr>
              <a:t>How much is harvested illegally?</a:t>
            </a:r>
          </a:p>
        </p:txBody>
      </p:sp>
      <p:sp>
        <p:nvSpPr>
          <p:cNvPr id="19459" name="Rectangle 39"/>
          <p:cNvSpPr>
            <a:spLocks noGrp="1" noChangeArrowheads="1"/>
          </p:cNvSpPr>
          <p:nvPr>
            <p:ph idx="1"/>
          </p:nvPr>
        </p:nvSpPr>
        <p:spPr>
          <a:xfrm>
            <a:off x="400760" y="2241860"/>
            <a:ext cx="8229600" cy="4041068"/>
          </a:xfrm>
        </p:spPr>
        <p:txBody>
          <a:bodyPr>
            <a:normAutofit/>
          </a:bodyPr>
          <a:lstStyle/>
          <a:p>
            <a:r>
              <a:rPr lang="en-GB" sz="2400" dirty="0"/>
              <a:t>World Bank estimates </a:t>
            </a:r>
          </a:p>
          <a:p>
            <a:pPr lvl="1"/>
            <a:r>
              <a:rPr lang="en-GB" dirty="0"/>
              <a:t>every two seconds, an area of forest the size of a football field is clear-cut by illegal loggers around the globe</a:t>
            </a:r>
          </a:p>
          <a:p>
            <a:pPr lvl="1"/>
            <a:r>
              <a:rPr lang="en-GB" dirty="0"/>
              <a:t>in some countries </a:t>
            </a:r>
            <a:r>
              <a:rPr lang="en-GB" smtClean="0"/>
              <a:t>illegal logging accounts </a:t>
            </a:r>
            <a:r>
              <a:rPr lang="en-GB" dirty="0"/>
              <a:t>for as much as 90 percent of all logging and generates approximately US$10–15 billion annually in criminal proceeds</a:t>
            </a:r>
          </a:p>
          <a:p>
            <a:r>
              <a:rPr lang="en-GB" sz="2400" dirty="0"/>
              <a:t>A report from UNEP and INTERPOL suggests that illegal logging accounts for 15-30% of global trade</a:t>
            </a:r>
          </a:p>
          <a:p>
            <a:r>
              <a:rPr lang="en-GB" sz="2400" dirty="0"/>
              <a:t>WWF estimated that 16-19% of EU timber imports derived from ‘illegal or suspicious sources’</a:t>
            </a:r>
          </a:p>
          <a:p>
            <a:pPr>
              <a:lnSpc>
                <a:spcPct val="80000"/>
              </a:lnSpc>
            </a:pPr>
            <a:endParaRPr lang="en-GB" dirty="0">
              <a:solidFill>
                <a:srgbClr val="008080"/>
              </a:solidFill>
            </a:endParaRPr>
          </a:p>
          <a:p>
            <a:pPr>
              <a:lnSpc>
                <a:spcPct val="80000"/>
              </a:lnSpc>
            </a:pPr>
            <a:endParaRPr lang="en-US" dirty="0"/>
          </a:p>
        </p:txBody>
      </p:sp>
      <p:sp>
        <p:nvSpPr>
          <p:cNvPr id="4" name="Slide Number Placeholder 3"/>
          <p:cNvSpPr>
            <a:spLocks noGrp="1"/>
          </p:cNvSpPr>
          <p:nvPr>
            <p:ph type="sldNum" sz="quarter" idx="12"/>
          </p:nvPr>
        </p:nvSpPr>
        <p:spPr/>
        <p:txBody>
          <a:bodyPr/>
          <a:lstStyle/>
          <a:p>
            <a:fld id="{C7D6AF9C-F8E2-4CD1-95B1-7B2186A4A716}" type="slidenum">
              <a:rPr lang="zh-TW" altLang="en-US" smtClean="0"/>
              <a:t>12</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05925" y="2241860"/>
            <a:ext cx="2886075" cy="4095750"/>
          </a:xfrm>
          <a:prstGeom prst="rect">
            <a:avLst/>
          </a:prstGeom>
        </p:spPr>
      </p:pic>
    </p:spTree>
    <p:extLst>
      <p:ext uri="{BB962C8B-B14F-4D97-AF65-F5344CB8AC3E}">
        <p14:creationId xmlns:p14="http://schemas.microsoft.com/office/powerpoint/2010/main" val="3401975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10" y="1182240"/>
            <a:ext cx="9144000" cy="1143000"/>
          </a:xfrm>
        </p:spPr>
        <p:txBody>
          <a:bodyPr>
            <a:normAutofit/>
          </a:bodyPr>
          <a:lstStyle/>
          <a:p>
            <a:r>
              <a:rPr lang="en-GB" dirty="0">
                <a:solidFill>
                  <a:srgbClr val="006600"/>
                </a:solidFill>
              </a:rPr>
              <a:t>Growing Threat: Illegal Logging and </a:t>
            </a:r>
            <a:r>
              <a:rPr lang="en-GB" dirty="0" smtClean="0">
                <a:solidFill>
                  <a:srgbClr val="006600"/>
                </a:solidFill>
              </a:rPr>
              <a:t>Trade</a:t>
            </a:r>
            <a:endParaRPr lang="en-US" dirty="0">
              <a:solidFill>
                <a:srgbClr val="006600"/>
              </a:solidFill>
            </a:endParaRPr>
          </a:p>
        </p:txBody>
      </p:sp>
      <p:pic>
        <p:nvPicPr>
          <p:cNvPr id="17412" name="Picture 15" descr="Illegal Import-World.jpg"/>
          <p:cNvPicPr>
            <a:picLocks noChangeAspect="1"/>
          </p:cNvPicPr>
          <p:nvPr/>
        </p:nvPicPr>
        <p:blipFill>
          <a:blip r:embed="rId3" cstate="print"/>
          <a:srcRect/>
          <a:stretch>
            <a:fillRect/>
          </a:stretch>
        </p:blipFill>
        <p:spPr bwMode="auto">
          <a:xfrm>
            <a:off x="484326" y="2118865"/>
            <a:ext cx="6912762" cy="4218066"/>
          </a:xfrm>
          <a:prstGeom prst="rect">
            <a:avLst/>
          </a:prstGeom>
          <a:noFill/>
          <a:ln w="9525">
            <a:noFill/>
            <a:miter lim="800000"/>
            <a:headEnd/>
            <a:tailEnd/>
          </a:ln>
        </p:spPr>
      </p:pic>
      <p:sp>
        <p:nvSpPr>
          <p:cNvPr id="17413" name="Rectangle 16"/>
          <p:cNvSpPr>
            <a:spLocks noChangeArrowheads="1"/>
          </p:cNvSpPr>
          <p:nvPr/>
        </p:nvSpPr>
        <p:spPr bwMode="auto">
          <a:xfrm>
            <a:off x="484327" y="6400008"/>
            <a:ext cx="10747780" cy="457992"/>
          </a:xfrm>
          <a:prstGeom prst="rect">
            <a:avLst/>
          </a:prstGeom>
          <a:noFill/>
          <a:ln w="9525" algn="ctr">
            <a:noFill/>
            <a:round/>
            <a:headEnd/>
            <a:tailEnd/>
          </a:ln>
        </p:spPr>
        <p:txBody>
          <a:bodyPr/>
          <a:lstStyle/>
          <a:p>
            <a:pPr eaLnBrk="0" hangingPunct="0"/>
            <a:r>
              <a:rPr lang="en-GB" sz="1200" dirty="0"/>
              <a:t>Estimated import of illegally source wood products by consumer countries 2000-08 </a:t>
            </a:r>
            <a:r>
              <a:rPr lang="en-GB" sz="1200" dirty="0" smtClean="0"/>
              <a:t>(</a:t>
            </a:r>
            <a:r>
              <a:rPr lang="en-GB" sz="1200" dirty="0"/>
              <a:t>million cubic meters/year)</a:t>
            </a:r>
          </a:p>
        </p:txBody>
      </p:sp>
      <p:sp>
        <p:nvSpPr>
          <p:cNvPr id="17414" name="Rectangle 17"/>
          <p:cNvSpPr>
            <a:spLocks noChangeArrowheads="1"/>
          </p:cNvSpPr>
          <p:nvPr/>
        </p:nvSpPr>
        <p:spPr bwMode="auto">
          <a:xfrm>
            <a:off x="7722185" y="2118865"/>
            <a:ext cx="2945815" cy="288925"/>
          </a:xfrm>
          <a:prstGeom prst="rect">
            <a:avLst/>
          </a:prstGeom>
          <a:noFill/>
          <a:ln w="9525" algn="ctr">
            <a:noFill/>
            <a:round/>
            <a:headEnd/>
            <a:tailEnd/>
          </a:ln>
        </p:spPr>
        <p:txBody>
          <a:bodyPr/>
          <a:lstStyle/>
          <a:p>
            <a:pPr eaLnBrk="0" hangingPunct="0"/>
            <a:r>
              <a:rPr lang="en-GB" sz="1400" i="1" dirty="0"/>
              <a:t>Source: Chatham House, 2010</a:t>
            </a: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13</a:t>
            </a:fld>
            <a:endParaRPr lang="zh-TW" altLang="en-US"/>
          </a:p>
        </p:txBody>
      </p:sp>
    </p:spTree>
    <p:extLst>
      <p:ext uri="{BB962C8B-B14F-4D97-AF65-F5344CB8AC3E}">
        <p14:creationId xmlns:p14="http://schemas.microsoft.com/office/powerpoint/2010/main" val="25414645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13657" y="1208314"/>
            <a:ext cx="8229600" cy="1143000"/>
          </a:xfrm>
        </p:spPr>
        <p:txBody>
          <a:bodyPr/>
          <a:lstStyle/>
          <a:p>
            <a:pPr eaLnBrk="1" hangingPunct="1"/>
            <a:r>
              <a:rPr lang="en-GB" dirty="0" smtClean="0">
                <a:solidFill>
                  <a:srgbClr val="006600"/>
                </a:solidFill>
              </a:rPr>
              <a:t>Implications for timber trade</a:t>
            </a:r>
            <a:endParaRPr lang="en-US" dirty="0" smtClean="0">
              <a:solidFill>
                <a:srgbClr val="006600"/>
              </a:solidFill>
            </a:endParaRPr>
          </a:p>
        </p:txBody>
      </p:sp>
      <p:sp>
        <p:nvSpPr>
          <p:cNvPr id="20483" name="Rectangle 3"/>
          <p:cNvSpPr>
            <a:spLocks noGrp="1" noChangeArrowheads="1"/>
          </p:cNvSpPr>
          <p:nvPr>
            <p:ph idx="1"/>
          </p:nvPr>
        </p:nvSpPr>
        <p:spPr>
          <a:xfrm>
            <a:off x="413657" y="2206625"/>
            <a:ext cx="10591416" cy="4525963"/>
          </a:xfrm>
        </p:spPr>
        <p:txBody>
          <a:bodyPr/>
          <a:lstStyle/>
          <a:p>
            <a:pPr eaLnBrk="1" hangingPunct="1"/>
            <a:r>
              <a:rPr lang="en-GB" dirty="0"/>
              <a:t>Illegal logging probably reduces timber prices</a:t>
            </a:r>
          </a:p>
          <a:p>
            <a:pPr lvl="1" eaLnBrk="1" hangingPunct="1">
              <a:buSzPct val="80000"/>
              <a:buFont typeface="Wingdings" panose="05000000000000000000" pitchFamily="2" charset="2"/>
              <a:buChar char="§"/>
            </a:pPr>
            <a:r>
              <a:rPr lang="en-GB" dirty="0"/>
              <a:t>Study carried out for the American Forest and Paper Association (AF&amp;PA)</a:t>
            </a:r>
          </a:p>
          <a:p>
            <a:pPr eaLnBrk="1" hangingPunct="1"/>
            <a:r>
              <a:rPr lang="en-GB" dirty="0"/>
              <a:t>Illegal timber creates reputational risk for both individual companies and the sector</a:t>
            </a:r>
          </a:p>
          <a:p>
            <a:pPr lvl="1" eaLnBrk="1" hangingPunct="1">
              <a:buSzPct val="80000"/>
              <a:buFont typeface="Wingdings" panose="05000000000000000000" pitchFamily="2" charset="2"/>
              <a:buChar char="§"/>
            </a:pPr>
            <a:r>
              <a:rPr lang="en-GB" dirty="0"/>
              <a:t>Company policies to exclude illegal timber</a:t>
            </a:r>
          </a:p>
          <a:p>
            <a:pPr lvl="1" eaLnBrk="1" hangingPunct="1">
              <a:buSzPct val="80000"/>
              <a:buFont typeface="Wingdings" panose="05000000000000000000" pitchFamily="2" charset="2"/>
              <a:buChar char="§"/>
            </a:pPr>
            <a:r>
              <a:rPr lang="en-GB" dirty="0"/>
              <a:t>Initiatives to support companies such as the Global Forest and Trade Network (GFTN)</a:t>
            </a:r>
          </a:p>
          <a:p>
            <a:pPr lvl="1" eaLnBrk="1" hangingPunct="1">
              <a:buSzPct val="80000"/>
              <a:buFont typeface="Wingdings" panose="05000000000000000000" pitchFamily="2" charset="2"/>
              <a:buChar char="§"/>
            </a:pPr>
            <a:r>
              <a:rPr lang="en-GB" dirty="0"/>
              <a:t>Trade association policies and projects such as Timber Trade Action Plan (TTAP) </a:t>
            </a:r>
            <a:endParaRPr lang="en-US"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14</a:t>
            </a:fld>
            <a:endParaRPr lang="zh-TW" altLang="en-US"/>
          </a:p>
        </p:txBody>
      </p:sp>
    </p:spTree>
    <p:extLst>
      <p:ext uri="{BB962C8B-B14F-4D97-AF65-F5344CB8AC3E}">
        <p14:creationId xmlns:p14="http://schemas.microsoft.com/office/powerpoint/2010/main" val="1422435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23459" y="1208314"/>
            <a:ext cx="8229600" cy="1143000"/>
          </a:xfrm>
          <a:noFill/>
          <a:ln>
            <a:noFill/>
          </a:ln>
        </p:spPr>
        <p:txBody>
          <a:bodyPr/>
          <a:lstStyle/>
          <a:p>
            <a:r>
              <a:rPr lang="en-GB" dirty="0" smtClean="0">
                <a:solidFill>
                  <a:srgbClr val="006600"/>
                </a:solidFill>
              </a:rPr>
              <a:t>WWF Government barometer</a:t>
            </a:r>
            <a:endParaRPr lang="en-GB" dirty="0">
              <a:solidFill>
                <a:srgbClr val="006600"/>
              </a:solidFill>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2206624"/>
            <a:ext cx="6052782" cy="4539587"/>
          </a:xfrm>
          <a:prstGeom prst="rect">
            <a:avLst/>
          </a:prstGeom>
          <a:noFill/>
          <a:ln w="9525">
            <a:noFill/>
            <a:miter lim="800000"/>
            <a:headEnd/>
            <a:tailEnd/>
          </a:ln>
        </p:spPr>
      </p:pic>
      <p:sp>
        <p:nvSpPr>
          <p:cNvPr id="7" name="TextBox 6"/>
          <p:cNvSpPr txBox="1"/>
          <p:nvPr/>
        </p:nvSpPr>
        <p:spPr>
          <a:xfrm>
            <a:off x="6223380" y="1645684"/>
            <a:ext cx="6605516" cy="338554"/>
          </a:xfrm>
          <a:prstGeom prst="rect">
            <a:avLst/>
          </a:prstGeom>
          <a:noFill/>
        </p:spPr>
        <p:txBody>
          <a:bodyPr wrap="square" rtlCol="0">
            <a:spAutoFit/>
          </a:bodyPr>
          <a:lstStyle/>
          <a:p>
            <a:r>
              <a:rPr lang="fr-FR" altLang="zh-TW" sz="1600" dirty="0"/>
              <a:t>http://barometer.wwf.org.uk/what_we_do/government_barometer/ </a:t>
            </a:r>
            <a:endParaRPr lang="zh-TW" altLang="en-US" sz="1600"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15</a:t>
            </a:fld>
            <a:endParaRPr lang="zh-TW" altLang="en-US"/>
          </a:p>
        </p:txBody>
      </p:sp>
    </p:spTree>
    <p:extLst>
      <p:ext uri="{BB962C8B-B14F-4D97-AF65-F5344CB8AC3E}">
        <p14:creationId xmlns:p14="http://schemas.microsoft.com/office/powerpoint/2010/main" val="3412702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43348" y="1195186"/>
            <a:ext cx="8229600" cy="1143000"/>
          </a:xfrm>
        </p:spPr>
        <p:txBody>
          <a:bodyPr/>
          <a:lstStyle/>
          <a:p>
            <a:r>
              <a:rPr lang="en-GB" dirty="0" smtClean="0">
                <a:solidFill>
                  <a:srgbClr val="006600"/>
                </a:solidFill>
              </a:rPr>
              <a:t>Pressures on trade &amp; industry</a:t>
            </a:r>
            <a:endParaRPr lang="en-GB" dirty="0">
              <a:solidFill>
                <a:srgbClr val="006600"/>
              </a:solidFill>
            </a:endParaRPr>
          </a:p>
        </p:txBody>
      </p:sp>
      <p:sp>
        <p:nvSpPr>
          <p:cNvPr id="51203" name="Rectangle 3"/>
          <p:cNvSpPr>
            <a:spLocks noGrp="1" noChangeArrowheads="1"/>
          </p:cNvSpPr>
          <p:nvPr>
            <p:ph idx="1"/>
          </p:nvPr>
        </p:nvSpPr>
        <p:spPr>
          <a:xfrm>
            <a:off x="343348" y="2206625"/>
            <a:ext cx="8229600" cy="2651125"/>
          </a:xfrm>
        </p:spPr>
        <p:txBody>
          <a:bodyPr>
            <a:normAutofit/>
          </a:bodyPr>
          <a:lstStyle/>
          <a:p>
            <a:r>
              <a:rPr lang="en-GB" dirty="0"/>
              <a:t>Reputation – peer &amp; public</a:t>
            </a:r>
          </a:p>
          <a:p>
            <a:r>
              <a:rPr lang="en-GB" dirty="0" smtClean="0"/>
              <a:t>Corporate social responsibility (CSR) </a:t>
            </a:r>
            <a:r>
              <a:rPr lang="en-GB" dirty="0"/>
              <a:t>commitments</a:t>
            </a:r>
          </a:p>
          <a:p>
            <a:r>
              <a:rPr lang="en-GB" dirty="0"/>
              <a:t>Customers’ requirements</a:t>
            </a:r>
          </a:p>
          <a:p>
            <a:r>
              <a:rPr lang="en-GB" dirty="0"/>
              <a:t>Shareholders and investors</a:t>
            </a:r>
          </a:p>
          <a:p>
            <a:r>
              <a:rPr lang="en-GB" dirty="0"/>
              <a:t>Long term suppliers review</a:t>
            </a:r>
          </a:p>
        </p:txBody>
      </p:sp>
      <p:sp>
        <p:nvSpPr>
          <p:cNvPr id="5" name="Slide Number Placeholder 4"/>
          <p:cNvSpPr>
            <a:spLocks noGrp="1"/>
          </p:cNvSpPr>
          <p:nvPr>
            <p:ph type="sldNum" sz="quarter" idx="12"/>
          </p:nvPr>
        </p:nvSpPr>
        <p:spPr/>
        <p:txBody>
          <a:bodyPr/>
          <a:lstStyle/>
          <a:p>
            <a:fld id="{C7D6AF9C-F8E2-4CD1-95B1-7B2186A4A716}" type="slidenum">
              <a:rPr lang="zh-TW" altLang="en-US" smtClean="0"/>
              <a:t>16</a:t>
            </a:fld>
            <a:endParaRPr lang="zh-TW" altLang="en-US"/>
          </a:p>
        </p:txBody>
      </p:sp>
      <p:sp>
        <p:nvSpPr>
          <p:cNvPr id="8" name="TextBox 7"/>
          <p:cNvSpPr txBox="1"/>
          <p:nvPr/>
        </p:nvSpPr>
        <p:spPr>
          <a:xfrm>
            <a:off x="343348" y="6611779"/>
            <a:ext cx="2191468"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09" y="4882896"/>
            <a:ext cx="9765792" cy="1975104"/>
          </a:xfrm>
          <a:prstGeom prst="rect">
            <a:avLst/>
          </a:prstGeom>
        </p:spPr>
      </p:pic>
    </p:spTree>
    <p:extLst>
      <p:ext uri="{BB962C8B-B14F-4D97-AF65-F5344CB8AC3E}">
        <p14:creationId xmlns:p14="http://schemas.microsoft.com/office/powerpoint/2010/main" val="411811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47716" y="1173959"/>
            <a:ext cx="8229600" cy="1143000"/>
          </a:xfrm>
        </p:spPr>
        <p:txBody>
          <a:bodyPr/>
          <a:lstStyle/>
          <a:p>
            <a:r>
              <a:rPr lang="en-GB" dirty="0" smtClean="0">
                <a:solidFill>
                  <a:srgbClr val="006600"/>
                </a:solidFill>
              </a:rPr>
              <a:t>International policy initiatives</a:t>
            </a:r>
          </a:p>
        </p:txBody>
      </p:sp>
      <p:sp>
        <p:nvSpPr>
          <p:cNvPr id="17411" name="Rectangle 3"/>
          <p:cNvSpPr>
            <a:spLocks noGrp="1" noChangeArrowheads="1"/>
          </p:cNvSpPr>
          <p:nvPr>
            <p:ph idx="1"/>
          </p:nvPr>
        </p:nvSpPr>
        <p:spPr>
          <a:xfrm>
            <a:off x="347715" y="2206625"/>
            <a:ext cx="10969329" cy="4525963"/>
          </a:xfrm>
        </p:spPr>
        <p:txBody>
          <a:bodyPr>
            <a:normAutofit/>
          </a:bodyPr>
          <a:lstStyle/>
          <a:p>
            <a:r>
              <a:rPr lang="en-GB" sz="2600" dirty="0"/>
              <a:t>Groups such as Global Forest Watch, EIA, Global Witness, </a:t>
            </a:r>
            <a:r>
              <a:rPr lang="en-GB" sz="2600" dirty="0" smtClean="0"/>
              <a:t>WWF have </a:t>
            </a:r>
            <a:r>
              <a:rPr lang="en-GB" sz="2600" dirty="0"/>
              <a:t>released many specific reports</a:t>
            </a:r>
          </a:p>
          <a:p>
            <a:r>
              <a:rPr lang="en-GB" sz="2600" dirty="0"/>
              <a:t>Agencies such as the World Bank, FAO, ITTO, UNEP have documented the extent of the problem</a:t>
            </a:r>
          </a:p>
          <a:p>
            <a:r>
              <a:rPr lang="en-GB" sz="2600" dirty="0"/>
              <a:t>G8 governments made a commitment to exclude illegal timber from purchases</a:t>
            </a:r>
          </a:p>
          <a:p>
            <a:r>
              <a:rPr lang="en-GB" sz="2600" dirty="0"/>
              <a:t>EU FLEGT Action Plan is a key policy initiative</a:t>
            </a:r>
          </a:p>
          <a:p>
            <a:r>
              <a:rPr lang="en-GB" sz="2600" dirty="0"/>
              <a:t>National level public procurement policies are influential</a:t>
            </a:r>
          </a:p>
        </p:txBody>
      </p:sp>
      <p:grpSp>
        <p:nvGrpSpPr>
          <p:cNvPr id="2" name="Group 4"/>
          <p:cNvGrpSpPr>
            <a:grpSpLocks/>
          </p:cNvGrpSpPr>
          <p:nvPr/>
        </p:nvGrpSpPr>
        <p:grpSpPr bwMode="auto">
          <a:xfrm>
            <a:off x="2792864" y="5532237"/>
            <a:ext cx="6624736" cy="863501"/>
            <a:chOff x="336" y="3408"/>
            <a:chExt cx="4664" cy="672"/>
          </a:xfrm>
        </p:grpSpPr>
        <p:pic>
          <p:nvPicPr>
            <p:cNvPr id="17413" name="Picture 5" descr="world%20bank%20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6" y="3408"/>
              <a:ext cx="668" cy="672"/>
            </a:xfrm>
            <a:prstGeom prst="rect">
              <a:avLst/>
            </a:prstGeom>
            <a:noFill/>
            <a:ln w="9525">
              <a:noFill/>
              <a:miter lim="800000"/>
              <a:headEnd/>
              <a:tailEnd/>
            </a:ln>
          </p:spPr>
        </p:pic>
        <p:pic>
          <p:nvPicPr>
            <p:cNvPr id="17414" name="Picture 6" descr="KN0801fao"/>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0" y="3408"/>
              <a:ext cx="672" cy="672"/>
            </a:xfrm>
            <a:prstGeom prst="rect">
              <a:avLst/>
            </a:prstGeom>
            <a:noFill/>
            <a:ln w="9525">
              <a:noFill/>
              <a:miter lim="800000"/>
              <a:headEnd/>
              <a:tailEnd/>
            </a:ln>
          </p:spPr>
        </p:pic>
        <p:pic>
          <p:nvPicPr>
            <p:cNvPr id="17415" name="Picture 7" descr="itto_logo"/>
            <p:cNvPicPr>
              <a:picLocks noChangeAspect="1" noChangeArrowheads="1"/>
            </p:cNvPicPr>
            <p:nvPr/>
          </p:nvPicPr>
          <p:blipFill>
            <a:blip r:embed="rId5" cstate="print"/>
            <a:srcRect/>
            <a:stretch>
              <a:fillRect/>
            </a:stretch>
          </p:blipFill>
          <p:spPr bwMode="auto">
            <a:xfrm>
              <a:off x="3456" y="3408"/>
              <a:ext cx="864" cy="667"/>
            </a:xfrm>
            <a:prstGeom prst="rect">
              <a:avLst/>
            </a:prstGeom>
            <a:noFill/>
            <a:ln w="9525">
              <a:noFill/>
              <a:miter lim="800000"/>
              <a:headEnd/>
              <a:tailEnd/>
            </a:ln>
          </p:spPr>
        </p:pic>
        <p:pic>
          <p:nvPicPr>
            <p:cNvPr id="17416" name="Picture 8" descr="wwf_logo"/>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16" y="3408"/>
              <a:ext cx="584" cy="672"/>
            </a:xfrm>
            <a:prstGeom prst="rect">
              <a:avLst/>
            </a:prstGeom>
            <a:noFill/>
            <a:ln w="9525">
              <a:noFill/>
              <a:miter lim="800000"/>
              <a:headEnd/>
              <a:tailEnd/>
            </a:ln>
          </p:spPr>
        </p:pic>
        <p:pic>
          <p:nvPicPr>
            <p:cNvPr id="17417" name="Picture 9" descr="logo_gfw"/>
            <p:cNvPicPr>
              <a:picLocks noChangeAspect="1" noChangeArrowheads="1"/>
            </p:cNvPicPr>
            <p:nvPr/>
          </p:nvPicPr>
          <p:blipFill>
            <a:blip r:embed="rId7" cstate="screen">
              <a:extLst>
                <a:ext uri="{28A0092B-C50C-407E-A947-70E740481C1C}">
                  <a14:useLocalDpi xmlns:a14="http://schemas.microsoft.com/office/drawing/2010/main"/>
                </a:ext>
              </a:extLst>
            </a:blip>
            <a:srcRect b="3448"/>
            <a:stretch>
              <a:fillRect/>
            </a:stretch>
          </p:blipFill>
          <p:spPr bwMode="auto">
            <a:xfrm>
              <a:off x="2688" y="3408"/>
              <a:ext cx="672" cy="672"/>
            </a:xfrm>
            <a:prstGeom prst="rect">
              <a:avLst/>
            </a:prstGeom>
            <a:noFill/>
            <a:ln w="9525">
              <a:noFill/>
              <a:miter lim="800000"/>
              <a:headEnd/>
              <a:tailEnd/>
            </a:ln>
          </p:spPr>
        </p:pic>
        <p:pic>
          <p:nvPicPr>
            <p:cNvPr id="17418" name="Picture 10" descr="globalwitness_logo"/>
            <p:cNvPicPr>
              <a:picLocks noChangeAspect="1" noChangeArrowheads="1"/>
            </p:cNvPicPr>
            <p:nvPr/>
          </p:nvPicPr>
          <p:blipFill>
            <a:blip r:embed="rId8" cstate="screen">
              <a:extLst>
                <a:ext uri="{28A0092B-C50C-407E-A947-70E740481C1C}">
                  <a14:useLocalDpi xmlns:a14="http://schemas.microsoft.com/office/drawing/2010/main"/>
                </a:ext>
              </a:extLst>
            </a:blip>
            <a:srcRect t="11111" b="11111"/>
            <a:stretch>
              <a:fillRect/>
            </a:stretch>
          </p:blipFill>
          <p:spPr bwMode="auto">
            <a:xfrm>
              <a:off x="1104" y="3408"/>
              <a:ext cx="720" cy="672"/>
            </a:xfrm>
            <a:prstGeom prst="rect">
              <a:avLst/>
            </a:prstGeom>
            <a:noFill/>
            <a:ln w="9525">
              <a:noFill/>
              <a:miter lim="800000"/>
              <a:headEnd/>
              <a:tailEnd/>
            </a:ln>
          </p:spPr>
        </p:pic>
      </p:grpSp>
      <p:sp>
        <p:nvSpPr>
          <p:cNvPr id="3" name="Slide Number Placeholder 2"/>
          <p:cNvSpPr>
            <a:spLocks noGrp="1"/>
          </p:cNvSpPr>
          <p:nvPr>
            <p:ph type="sldNum" sz="quarter" idx="12"/>
          </p:nvPr>
        </p:nvSpPr>
        <p:spPr/>
        <p:txBody>
          <a:bodyPr/>
          <a:lstStyle/>
          <a:p>
            <a:fld id="{C7D6AF9C-F8E2-4CD1-95B1-7B2186A4A716}" type="slidenum">
              <a:rPr lang="zh-TW" altLang="en-US" smtClean="0"/>
              <a:t>17</a:t>
            </a:fld>
            <a:endParaRPr lang="zh-TW" altLang="en-US"/>
          </a:p>
        </p:txBody>
      </p:sp>
      <p:sp>
        <p:nvSpPr>
          <p:cNvPr id="4" name="Textfeld 3"/>
          <p:cNvSpPr txBox="1"/>
          <p:nvPr/>
        </p:nvSpPr>
        <p:spPr>
          <a:xfrm>
            <a:off x="2792864" y="6399552"/>
            <a:ext cx="5324475" cy="276999"/>
          </a:xfrm>
          <a:prstGeom prst="rect">
            <a:avLst/>
          </a:prstGeom>
          <a:noFill/>
        </p:spPr>
        <p:txBody>
          <a:bodyPr wrap="square" rtlCol="0">
            <a:spAutoFit/>
          </a:bodyPr>
          <a:lstStyle/>
          <a:p>
            <a:r>
              <a:rPr lang="en-US" sz="1200" dirty="0" smtClean="0">
                <a:solidFill>
                  <a:schemeClr val="bg1">
                    <a:lumMod val="50000"/>
                  </a:schemeClr>
                </a:solidFill>
              </a:rPr>
              <a:t>Source: all logos were downloaded from the respective organizations website</a:t>
            </a:r>
            <a:endParaRPr lang="en-US" sz="1200" dirty="0">
              <a:solidFill>
                <a:schemeClr val="bg1">
                  <a:lumMod val="50000"/>
                </a:schemeClr>
              </a:solidFill>
            </a:endParaRPr>
          </a:p>
        </p:txBody>
      </p:sp>
    </p:spTree>
    <p:extLst>
      <p:ext uri="{BB962C8B-B14F-4D97-AF65-F5344CB8AC3E}">
        <p14:creationId xmlns:p14="http://schemas.microsoft.com/office/powerpoint/2010/main" val="37394431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788" y="1175376"/>
            <a:ext cx="8229600" cy="1143000"/>
          </a:xfrm>
        </p:spPr>
        <p:txBody>
          <a:bodyPr/>
          <a:lstStyle/>
          <a:p>
            <a:r>
              <a:rPr lang="en-GB" altLang="zh-TW" dirty="0" smtClean="0">
                <a:solidFill>
                  <a:srgbClr val="006600"/>
                </a:solidFill>
              </a:rPr>
              <a:t>Sustainability</a:t>
            </a:r>
            <a:endParaRPr lang="zh-TW" altLang="en-US" dirty="0">
              <a:solidFill>
                <a:srgbClr val="006600"/>
              </a:solidFill>
            </a:endParaRPr>
          </a:p>
        </p:txBody>
      </p:sp>
      <p:sp>
        <p:nvSpPr>
          <p:cNvPr id="3" name="Content Placeholder 2"/>
          <p:cNvSpPr>
            <a:spLocks noGrp="1"/>
          </p:cNvSpPr>
          <p:nvPr>
            <p:ph idx="1"/>
          </p:nvPr>
        </p:nvSpPr>
        <p:spPr>
          <a:xfrm>
            <a:off x="325015" y="2206625"/>
            <a:ext cx="7251441" cy="4525963"/>
          </a:xfrm>
        </p:spPr>
        <p:txBody>
          <a:bodyPr>
            <a:normAutofit/>
          </a:bodyPr>
          <a:lstStyle/>
          <a:p>
            <a:r>
              <a:rPr lang="en-US" altLang="zh-TW" sz="2600" dirty="0"/>
              <a:t>Sustainable forest management requires appropriate balance of:</a:t>
            </a:r>
          </a:p>
          <a:p>
            <a:pPr lvl="1"/>
            <a:r>
              <a:rPr lang="en-US" altLang="zh-TW" sz="2600" dirty="0"/>
              <a:t>Economic aspects</a:t>
            </a:r>
          </a:p>
          <a:p>
            <a:pPr lvl="1"/>
            <a:r>
              <a:rPr lang="en-US" altLang="zh-TW" sz="2600" dirty="0"/>
              <a:t>Social aspects</a:t>
            </a:r>
          </a:p>
          <a:p>
            <a:pPr lvl="1"/>
            <a:r>
              <a:rPr lang="en-US" altLang="zh-TW" sz="2600" dirty="0"/>
              <a:t>Environmental aspects</a:t>
            </a:r>
          </a:p>
          <a:p>
            <a:r>
              <a:rPr lang="en-US" altLang="zh-TW" sz="2600" dirty="0"/>
              <a:t>No single agreed global definition for forests but general consensus on key requirements</a:t>
            </a:r>
          </a:p>
          <a:p>
            <a:endParaRPr lang="zh-TW" altLang="en-US" dirty="0"/>
          </a:p>
        </p:txBody>
      </p:sp>
      <p:sp>
        <p:nvSpPr>
          <p:cNvPr id="7" name="Slide Number Placeholder 6"/>
          <p:cNvSpPr>
            <a:spLocks noGrp="1"/>
          </p:cNvSpPr>
          <p:nvPr>
            <p:ph type="sldNum" sz="quarter" idx="12"/>
          </p:nvPr>
        </p:nvSpPr>
        <p:spPr/>
        <p:txBody>
          <a:bodyPr/>
          <a:lstStyle/>
          <a:p>
            <a:fld id="{C7D6AF9C-F8E2-4CD1-95B1-7B2186A4A716}" type="slidenum">
              <a:rPr lang="zh-TW" altLang="en-US" smtClean="0"/>
              <a:t>18</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553575" y="2206625"/>
            <a:ext cx="2638425" cy="4248150"/>
          </a:xfrm>
          <a:prstGeom prst="rect">
            <a:avLst/>
          </a:prstGeom>
        </p:spPr>
      </p:pic>
    </p:spTree>
    <p:extLst>
      <p:ext uri="{BB962C8B-B14F-4D97-AF65-F5344CB8AC3E}">
        <p14:creationId xmlns:p14="http://schemas.microsoft.com/office/powerpoint/2010/main" val="23670830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55588" y="1175695"/>
            <a:ext cx="8229600" cy="1143000"/>
          </a:xfrm>
        </p:spPr>
        <p:txBody>
          <a:bodyPr/>
          <a:lstStyle/>
          <a:p>
            <a:pPr eaLnBrk="1" hangingPunct="1"/>
            <a:r>
              <a:rPr lang="en-US" dirty="0" smtClean="0">
                <a:solidFill>
                  <a:srgbClr val="006600"/>
                </a:solidFill>
              </a:rPr>
              <a:t>Legality</a:t>
            </a:r>
          </a:p>
        </p:txBody>
      </p:sp>
      <p:sp>
        <p:nvSpPr>
          <p:cNvPr id="10244" name="Rectangle 3"/>
          <p:cNvSpPr>
            <a:spLocks noGrp="1" noChangeArrowheads="1"/>
          </p:cNvSpPr>
          <p:nvPr>
            <p:ph idx="1"/>
          </p:nvPr>
        </p:nvSpPr>
        <p:spPr>
          <a:xfrm>
            <a:off x="355588" y="2206625"/>
            <a:ext cx="4906888" cy="4525963"/>
          </a:xfrm>
        </p:spPr>
        <p:txBody>
          <a:bodyPr>
            <a:normAutofit/>
          </a:bodyPr>
          <a:lstStyle/>
          <a:p>
            <a:pPr eaLnBrk="1" hangingPunct="1"/>
            <a:r>
              <a:rPr lang="en-US" dirty="0"/>
              <a:t>Legal management of forests means compliance with all </a:t>
            </a:r>
            <a:br>
              <a:rPr lang="en-US" dirty="0"/>
            </a:br>
            <a:r>
              <a:rPr lang="en-US" dirty="0"/>
              <a:t>relevant laws</a:t>
            </a:r>
          </a:p>
          <a:p>
            <a:pPr eaLnBrk="1" hangingPunct="1"/>
            <a:r>
              <a:rPr lang="en-US" dirty="0"/>
              <a:t>Legal requirements vary between countries</a:t>
            </a:r>
          </a:p>
          <a:p>
            <a:pPr eaLnBrk="1" hangingPunct="1"/>
            <a:r>
              <a:rPr lang="en-US" dirty="0"/>
              <a:t>Legal management may be similar to or different from SFM</a:t>
            </a:r>
          </a:p>
        </p:txBody>
      </p:sp>
      <p:grpSp>
        <p:nvGrpSpPr>
          <p:cNvPr id="3" name="Group 2"/>
          <p:cNvGrpSpPr/>
          <p:nvPr/>
        </p:nvGrpSpPr>
        <p:grpSpPr>
          <a:xfrm>
            <a:off x="5264546" y="2206625"/>
            <a:ext cx="4278086" cy="4305919"/>
            <a:chOff x="6771159" y="1843240"/>
            <a:chExt cx="3357289" cy="3379131"/>
          </a:xfrm>
        </p:grpSpPr>
        <p:sp>
          <p:nvSpPr>
            <p:cNvPr id="10245" name="Text Box 5"/>
            <p:cNvSpPr txBox="1">
              <a:spLocks noChangeArrowheads="1"/>
            </p:cNvSpPr>
            <p:nvPr/>
          </p:nvSpPr>
          <p:spPr bwMode="auto">
            <a:xfrm>
              <a:off x="6771159" y="1843240"/>
              <a:ext cx="740908" cy="461665"/>
            </a:xfrm>
            <a:prstGeom prst="rect">
              <a:avLst/>
            </a:prstGeom>
            <a:noFill/>
            <a:ln w="9525">
              <a:noFill/>
              <a:miter lim="800000"/>
              <a:headEnd/>
              <a:tailEnd/>
            </a:ln>
          </p:spPr>
          <p:txBody>
            <a:bodyPr wrap="none">
              <a:spAutoFit/>
            </a:bodyPr>
            <a:lstStyle/>
            <a:p>
              <a:r>
                <a:rPr lang="en-US" sz="2400" b="1" dirty="0">
                  <a:solidFill>
                    <a:schemeClr val="tx1">
                      <a:lumMod val="50000"/>
                    </a:schemeClr>
                  </a:solidFill>
                </a:rPr>
                <a:t>SFM</a:t>
              </a:r>
            </a:p>
          </p:txBody>
        </p:sp>
        <p:sp>
          <p:nvSpPr>
            <p:cNvPr id="10246" name="Line 7"/>
            <p:cNvSpPr>
              <a:spLocks noChangeShapeType="1"/>
            </p:cNvSpPr>
            <p:nvPr/>
          </p:nvSpPr>
          <p:spPr bwMode="auto">
            <a:xfrm>
              <a:off x="7823671" y="2060724"/>
              <a:ext cx="2052638" cy="0"/>
            </a:xfrm>
            <a:prstGeom prst="line">
              <a:avLst/>
            </a:prstGeom>
            <a:noFill/>
            <a:ln w="76200">
              <a:solidFill>
                <a:schemeClr val="tx1">
                  <a:lumMod val="50000"/>
                </a:schemeClr>
              </a:solidFill>
              <a:round/>
              <a:headEnd/>
              <a:tailEnd/>
            </a:ln>
          </p:spPr>
          <p:txBody>
            <a:bodyPr/>
            <a:lstStyle/>
            <a:p>
              <a:endParaRPr lang="en-GB"/>
            </a:p>
          </p:txBody>
        </p:sp>
        <p:sp>
          <p:nvSpPr>
            <p:cNvPr id="10247" name="Text Box 8"/>
            <p:cNvSpPr txBox="1">
              <a:spLocks noChangeArrowheads="1"/>
            </p:cNvSpPr>
            <p:nvPr/>
          </p:nvSpPr>
          <p:spPr bwMode="auto">
            <a:xfrm>
              <a:off x="7680176" y="4697565"/>
              <a:ext cx="806674" cy="523220"/>
            </a:xfrm>
            <a:prstGeom prst="rect">
              <a:avLst/>
            </a:prstGeom>
            <a:noFill/>
            <a:ln w="9525">
              <a:noFill/>
              <a:miter lim="800000"/>
              <a:headEnd/>
              <a:tailEnd/>
            </a:ln>
          </p:spPr>
          <p:txBody>
            <a:bodyPr wrap="square">
              <a:spAutoFit/>
            </a:bodyPr>
            <a:lstStyle/>
            <a:p>
              <a:pPr algn="ctr"/>
              <a:r>
                <a:rPr lang="en-US" sz="1400" dirty="0"/>
                <a:t>Country A</a:t>
              </a:r>
            </a:p>
          </p:txBody>
        </p:sp>
        <p:sp>
          <p:nvSpPr>
            <p:cNvPr id="10248" name="Text Box 9"/>
            <p:cNvSpPr txBox="1">
              <a:spLocks noChangeArrowheads="1"/>
            </p:cNvSpPr>
            <p:nvPr/>
          </p:nvSpPr>
          <p:spPr bwMode="auto">
            <a:xfrm>
              <a:off x="8544272" y="4699151"/>
              <a:ext cx="792088" cy="523220"/>
            </a:xfrm>
            <a:prstGeom prst="rect">
              <a:avLst/>
            </a:prstGeom>
            <a:noFill/>
            <a:ln w="9525">
              <a:noFill/>
              <a:miter lim="800000"/>
              <a:headEnd/>
              <a:tailEnd/>
            </a:ln>
          </p:spPr>
          <p:txBody>
            <a:bodyPr wrap="square">
              <a:spAutoFit/>
            </a:bodyPr>
            <a:lstStyle/>
            <a:p>
              <a:pPr algn="ctr"/>
              <a:r>
                <a:rPr lang="en-US" sz="1400" dirty="0"/>
                <a:t>Country B</a:t>
              </a:r>
            </a:p>
          </p:txBody>
        </p:sp>
        <p:sp>
          <p:nvSpPr>
            <p:cNvPr id="10249" name="Text Box 10"/>
            <p:cNvSpPr txBox="1">
              <a:spLocks noChangeArrowheads="1"/>
            </p:cNvSpPr>
            <p:nvPr/>
          </p:nvSpPr>
          <p:spPr bwMode="auto">
            <a:xfrm>
              <a:off x="9321479" y="4699151"/>
              <a:ext cx="806969" cy="523220"/>
            </a:xfrm>
            <a:prstGeom prst="rect">
              <a:avLst/>
            </a:prstGeom>
            <a:noFill/>
            <a:ln w="9525">
              <a:noFill/>
              <a:miter lim="800000"/>
              <a:headEnd/>
              <a:tailEnd/>
            </a:ln>
          </p:spPr>
          <p:txBody>
            <a:bodyPr wrap="square">
              <a:spAutoFit/>
            </a:bodyPr>
            <a:lstStyle/>
            <a:p>
              <a:pPr algn="ctr"/>
              <a:r>
                <a:rPr lang="en-US" sz="1400" dirty="0"/>
                <a:t>Country C</a:t>
              </a:r>
            </a:p>
          </p:txBody>
        </p:sp>
        <p:sp>
          <p:nvSpPr>
            <p:cNvPr id="10250" name="Line 11"/>
            <p:cNvSpPr>
              <a:spLocks noChangeShapeType="1"/>
            </p:cNvSpPr>
            <p:nvPr/>
          </p:nvSpPr>
          <p:spPr bwMode="auto">
            <a:xfrm>
              <a:off x="7823672" y="2636987"/>
              <a:ext cx="540544" cy="0"/>
            </a:xfrm>
            <a:prstGeom prst="line">
              <a:avLst/>
            </a:prstGeom>
            <a:noFill/>
            <a:ln w="76200">
              <a:solidFill>
                <a:srgbClr val="FF0000"/>
              </a:solidFill>
              <a:round/>
              <a:headEnd/>
              <a:tailEnd/>
            </a:ln>
          </p:spPr>
          <p:txBody>
            <a:bodyPr/>
            <a:lstStyle/>
            <a:p>
              <a:endParaRPr lang="en-GB"/>
            </a:p>
          </p:txBody>
        </p:sp>
        <p:sp>
          <p:nvSpPr>
            <p:cNvPr id="10251" name="Line 12"/>
            <p:cNvSpPr>
              <a:spLocks noChangeShapeType="1"/>
            </p:cNvSpPr>
            <p:nvPr/>
          </p:nvSpPr>
          <p:spPr bwMode="auto">
            <a:xfrm>
              <a:off x="8579719" y="2203599"/>
              <a:ext cx="540544" cy="0"/>
            </a:xfrm>
            <a:prstGeom prst="line">
              <a:avLst/>
            </a:prstGeom>
            <a:noFill/>
            <a:ln w="76200">
              <a:solidFill>
                <a:srgbClr val="FF0000"/>
              </a:solidFill>
              <a:round/>
              <a:headEnd/>
              <a:tailEnd/>
            </a:ln>
          </p:spPr>
          <p:txBody>
            <a:bodyPr/>
            <a:lstStyle/>
            <a:p>
              <a:endParaRPr lang="en-GB"/>
            </a:p>
          </p:txBody>
        </p:sp>
        <p:sp>
          <p:nvSpPr>
            <p:cNvPr id="10252" name="Line 13"/>
            <p:cNvSpPr>
              <a:spLocks noChangeShapeType="1"/>
            </p:cNvSpPr>
            <p:nvPr/>
          </p:nvSpPr>
          <p:spPr bwMode="auto">
            <a:xfrm>
              <a:off x="9389344" y="3716487"/>
              <a:ext cx="540544" cy="0"/>
            </a:xfrm>
            <a:prstGeom prst="line">
              <a:avLst/>
            </a:prstGeom>
            <a:noFill/>
            <a:ln w="76200">
              <a:solidFill>
                <a:srgbClr val="FF0000"/>
              </a:solidFill>
              <a:round/>
              <a:headEnd/>
              <a:tailEnd/>
            </a:ln>
          </p:spPr>
          <p:txBody>
            <a:bodyPr/>
            <a:lstStyle/>
            <a:p>
              <a:endParaRPr lang="en-GB"/>
            </a:p>
          </p:txBody>
        </p:sp>
        <p:sp>
          <p:nvSpPr>
            <p:cNvPr id="10253" name="Text Box 14"/>
            <p:cNvSpPr txBox="1">
              <a:spLocks noChangeArrowheads="1"/>
            </p:cNvSpPr>
            <p:nvPr/>
          </p:nvSpPr>
          <p:spPr bwMode="auto">
            <a:xfrm>
              <a:off x="6797355" y="2971951"/>
              <a:ext cx="838243" cy="461665"/>
            </a:xfrm>
            <a:prstGeom prst="rect">
              <a:avLst/>
            </a:prstGeom>
            <a:noFill/>
            <a:ln w="9525">
              <a:noFill/>
              <a:miter lim="800000"/>
              <a:headEnd/>
              <a:tailEnd/>
            </a:ln>
          </p:spPr>
          <p:txBody>
            <a:bodyPr wrap="none">
              <a:spAutoFit/>
            </a:bodyPr>
            <a:lstStyle/>
            <a:p>
              <a:r>
                <a:rPr lang="en-US" sz="2400" b="1">
                  <a:solidFill>
                    <a:srgbClr val="FF0000"/>
                  </a:solidFill>
                </a:rPr>
                <a:t>Legal</a:t>
              </a:r>
            </a:p>
          </p:txBody>
        </p:sp>
        <p:sp>
          <p:nvSpPr>
            <p:cNvPr id="10254" name="Line 16"/>
            <p:cNvSpPr>
              <a:spLocks noChangeShapeType="1"/>
            </p:cNvSpPr>
            <p:nvPr/>
          </p:nvSpPr>
          <p:spPr bwMode="auto">
            <a:xfrm>
              <a:off x="7608168" y="1844824"/>
              <a:ext cx="0" cy="2808288"/>
            </a:xfrm>
            <a:prstGeom prst="line">
              <a:avLst/>
            </a:prstGeom>
            <a:noFill/>
            <a:ln w="9525">
              <a:solidFill>
                <a:schemeClr val="tx1"/>
              </a:solidFill>
              <a:round/>
              <a:headEnd/>
              <a:tailEnd/>
            </a:ln>
          </p:spPr>
          <p:txBody>
            <a:bodyPr/>
            <a:lstStyle/>
            <a:p>
              <a:endParaRPr lang="en-GB"/>
            </a:p>
          </p:txBody>
        </p:sp>
        <p:sp>
          <p:nvSpPr>
            <p:cNvPr id="10255" name="Line 17"/>
            <p:cNvSpPr>
              <a:spLocks noChangeShapeType="1"/>
            </p:cNvSpPr>
            <p:nvPr/>
          </p:nvSpPr>
          <p:spPr bwMode="auto">
            <a:xfrm>
              <a:off x="7608168" y="4653112"/>
              <a:ext cx="2376488" cy="0"/>
            </a:xfrm>
            <a:prstGeom prst="line">
              <a:avLst/>
            </a:prstGeom>
            <a:noFill/>
            <a:ln w="9525">
              <a:solidFill>
                <a:schemeClr val="tx1"/>
              </a:solidFill>
              <a:round/>
              <a:headEnd/>
              <a:tailEnd/>
            </a:ln>
          </p:spPr>
          <p:txBody>
            <a:bodyPr/>
            <a:lstStyle/>
            <a:p>
              <a:endParaRPr lang="en-GB"/>
            </a:p>
          </p:txBody>
        </p:sp>
      </p:grpSp>
      <p:sp>
        <p:nvSpPr>
          <p:cNvPr id="2" name="Slide Number Placeholder 1"/>
          <p:cNvSpPr>
            <a:spLocks noGrp="1"/>
          </p:cNvSpPr>
          <p:nvPr>
            <p:ph type="sldNum" sz="quarter" idx="12"/>
          </p:nvPr>
        </p:nvSpPr>
        <p:spPr/>
        <p:txBody>
          <a:bodyPr/>
          <a:lstStyle/>
          <a:p>
            <a:fld id="{C7D6AF9C-F8E2-4CD1-95B1-7B2186A4A716}" type="slidenum">
              <a:rPr lang="zh-TW" altLang="en-US" smtClean="0"/>
              <a:t>19</a:t>
            </a:fld>
            <a:endParaRPr lang="zh-TW" altLang="en-US"/>
          </a:p>
        </p:txBody>
      </p:sp>
    </p:spTree>
    <p:extLst>
      <p:ext uri="{BB962C8B-B14F-4D97-AF65-F5344CB8AC3E}">
        <p14:creationId xmlns:p14="http://schemas.microsoft.com/office/powerpoint/2010/main" val="78938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smtClean="0"/>
              <a:t>Background: Forestry Issues</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38336" y="1183756"/>
            <a:ext cx="8229600" cy="1143000"/>
          </a:xfrm>
        </p:spPr>
        <p:txBody>
          <a:bodyPr/>
          <a:lstStyle/>
          <a:p>
            <a:pPr eaLnBrk="1" hangingPunct="1"/>
            <a:r>
              <a:rPr lang="en-US" dirty="0" smtClean="0">
                <a:solidFill>
                  <a:srgbClr val="006600"/>
                </a:solidFill>
              </a:rPr>
              <a:t>Certification and legality</a:t>
            </a:r>
          </a:p>
        </p:txBody>
      </p:sp>
      <p:sp>
        <p:nvSpPr>
          <p:cNvPr id="11267" name="Rectangle 3"/>
          <p:cNvSpPr>
            <a:spLocks noGrp="1" noChangeArrowheads="1"/>
          </p:cNvSpPr>
          <p:nvPr>
            <p:ph idx="1"/>
          </p:nvPr>
        </p:nvSpPr>
        <p:spPr>
          <a:xfrm>
            <a:off x="338336" y="2206625"/>
            <a:ext cx="10623578" cy="3703142"/>
          </a:xfrm>
        </p:spPr>
        <p:txBody>
          <a:bodyPr/>
          <a:lstStyle/>
          <a:p>
            <a:pPr eaLnBrk="1" hangingPunct="1"/>
            <a:r>
              <a:rPr lang="en-US" dirty="0"/>
              <a:t>Forest certification</a:t>
            </a:r>
          </a:p>
          <a:p>
            <a:pPr lvl="1" eaLnBrk="1" hangingPunct="1"/>
            <a:r>
              <a:rPr lang="en-US" dirty="0"/>
              <a:t>Mainly market driven, not a legal requirement</a:t>
            </a:r>
          </a:p>
          <a:p>
            <a:pPr lvl="1" eaLnBrk="1" hangingPunct="1"/>
            <a:r>
              <a:rPr lang="en-US" dirty="0"/>
              <a:t>Focus on sustainability but requires legality</a:t>
            </a:r>
          </a:p>
          <a:p>
            <a:pPr lvl="1" eaLnBrk="1" hangingPunct="1"/>
            <a:r>
              <a:rPr lang="en-US" dirty="0"/>
              <a:t>Implemented mainly at organization level</a:t>
            </a:r>
          </a:p>
          <a:p>
            <a:pPr eaLnBrk="1" hangingPunct="1"/>
            <a:r>
              <a:rPr lang="en-US" dirty="0"/>
              <a:t>Forest governance and legality</a:t>
            </a:r>
          </a:p>
          <a:p>
            <a:pPr lvl="1" eaLnBrk="1" hangingPunct="1"/>
            <a:r>
              <a:rPr lang="en-US" dirty="0"/>
              <a:t>Driven by governments as well as markets</a:t>
            </a:r>
          </a:p>
          <a:p>
            <a:pPr lvl="1" eaLnBrk="1" hangingPunct="1"/>
            <a:r>
              <a:rPr lang="en-US" dirty="0"/>
              <a:t>Focus is on legal compliance</a:t>
            </a:r>
          </a:p>
          <a:p>
            <a:pPr lvl="1" eaLnBrk="1" hangingPunct="1"/>
            <a:r>
              <a:rPr lang="en-US" dirty="0"/>
              <a:t>Implemented at both country and organization level</a:t>
            </a:r>
          </a:p>
        </p:txBody>
      </p:sp>
      <p:sp>
        <p:nvSpPr>
          <p:cNvPr id="5" name="Slide Number Placeholder 4"/>
          <p:cNvSpPr>
            <a:spLocks noGrp="1"/>
          </p:cNvSpPr>
          <p:nvPr>
            <p:ph type="sldNum" sz="quarter" idx="12"/>
          </p:nvPr>
        </p:nvSpPr>
        <p:spPr/>
        <p:txBody>
          <a:bodyPr/>
          <a:lstStyle/>
          <a:p>
            <a:fld id="{C7D6AF9C-F8E2-4CD1-95B1-7B2186A4A716}" type="slidenum">
              <a:rPr lang="zh-TW" altLang="en-US" smtClean="0"/>
              <a:t>20</a:t>
            </a:fld>
            <a:endParaRPr lang="zh-TW" altLang="en-US"/>
          </a:p>
        </p:txBody>
      </p:sp>
      <p:pic>
        <p:nvPicPr>
          <p:cNvPr id="11" name="Picture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86750" y="2409003"/>
            <a:ext cx="3905250" cy="3952875"/>
          </a:xfrm>
          <a:prstGeom prst="rect">
            <a:avLst/>
          </a:prstGeom>
        </p:spPr>
      </p:pic>
    </p:spTree>
    <p:extLst>
      <p:ext uri="{BB962C8B-B14F-4D97-AF65-F5344CB8AC3E}">
        <p14:creationId xmlns:p14="http://schemas.microsoft.com/office/powerpoint/2010/main" val="1142419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cs typeface="Times New Roman" panose="02020603050405020304" pitchFamily="18" charset="0"/>
              </a:rPr>
              <a:t>The </a:t>
            </a:r>
            <a:r>
              <a:rPr lang="en-US" sz="2400" dirty="0">
                <a:cs typeface="Times New Roman" panose="02020603050405020304" pitchFamily="18" charset="0"/>
              </a:rPr>
              <a:t>development of this training material was financed by the </a:t>
            </a:r>
            <a:endParaRPr lang="en-US" sz="2400" dirty="0" smtClean="0">
              <a:cs typeface="Times New Roman" panose="02020603050405020304" pitchFamily="18" charset="0"/>
            </a:endParaRPr>
          </a:p>
          <a:p>
            <a:r>
              <a:rPr lang="en-US" sz="2400" dirty="0" smtClean="0">
                <a:cs typeface="Times New Roman" panose="02020603050405020304" pitchFamily="18" charset="0"/>
              </a:rPr>
              <a:t>German </a:t>
            </a:r>
            <a:r>
              <a:rPr lang="en-US" sz="2400" dirty="0">
                <a:cs typeface="Times New Roman" panose="02020603050405020304" pitchFamily="18" charset="0"/>
              </a:rPr>
              <a:t>Ministry for Economic Cooperation and Development (BMZ</a:t>
            </a:r>
            <a:r>
              <a:rPr lang="en-US" sz="2400" dirty="0" smtClean="0">
                <a:cs typeface="Times New Roman" panose="02020603050405020304" pitchFamily="18" charset="0"/>
              </a:rPr>
              <a:t>)</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4045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9229" y="1186542"/>
            <a:ext cx="8229600" cy="1143000"/>
          </a:xfrm>
        </p:spPr>
        <p:txBody>
          <a:bodyPr>
            <a:normAutofit/>
          </a:bodyPr>
          <a:lstStyle/>
          <a:p>
            <a:r>
              <a:rPr lang="en-US" dirty="0">
                <a:solidFill>
                  <a:srgbClr val="006600"/>
                </a:solidFill>
              </a:rPr>
              <a:t>Historical context</a:t>
            </a:r>
            <a:endParaRPr lang="en-US" dirty="0" smtClean="0">
              <a:solidFill>
                <a:srgbClr val="006600"/>
              </a:solidFill>
            </a:endParaRPr>
          </a:p>
        </p:txBody>
      </p:sp>
      <p:sp>
        <p:nvSpPr>
          <p:cNvPr id="3075" name="Rectangle 3"/>
          <p:cNvSpPr>
            <a:spLocks noGrp="1" noChangeArrowheads="1"/>
          </p:cNvSpPr>
          <p:nvPr>
            <p:ph idx="1"/>
          </p:nvPr>
        </p:nvSpPr>
        <p:spPr>
          <a:xfrm>
            <a:off x="359229" y="2206625"/>
            <a:ext cx="9350828" cy="4525963"/>
          </a:xfrm>
        </p:spPr>
        <p:txBody>
          <a:bodyPr>
            <a:noAutofit/>
          </a:bodyPr>
          <a:lstStyle/>
          <a:p>
            <a:pPr eaLnBrk="1" hangingPunct="1"/>
            <a:r>
              <a:rPr lang="en-US" sz="2600" dirty="0"/>
              <a:t>1980s: growing concern about the </a:t>
            </a:r>
            <a:r>
              <a:rPr lang="en-US" sz="2600" b="1" dirty="0">
                <a:solidFill>
                  <a:srgbClr val="006600"/>
                </a:solidFill>
              </a:rPr>
              <a:t>degradation and loss</a:t>
            </a:r>
            <a:r>
              <a:rPr lang="en-US" sz="2600" dirty="0"/>
              <a:t> of forests</a:t>
            </a:r>
          </a:p>
          <a:p>
            <a:pPr eaLnBrk="1" hangingPunct="1"/>
            <a:r>
              <a:rPr lang="en-US" sz="2600" dirty="0"/>
              <a:t>1990: Rio Conference highlighted need for </a:t>
            </a:r>
            <a:r>
              <a:rPr lang="en-US" sz="2600" b="1" dirty="0">
                <a:solidFill>
                  <a:srgbClr val="006600"/>
                </a:solidFill>
              </a:rPr>
              <a:t>sustainable management</a:t>
            </a:r>
            <a:r>
              <a:rPr lang="en-US" sz="2600" dirty="0">
                <a:solidFill>
                  <a:srgbClr val="006600"/>
                </a:solidFill>
              </a:rPr>
              <a:t> </a:t>
            </a:r>
            <a:r>
              <a:rPr lang="en-US" sz="2600" dirty="0"/>
              <a:t>of forests</a:t>
            </a:r>
          </a:p>
          <a:p>
            <a:pPr eaLnBrk="1" hangingPunct="1"/>
            <a:r>
              <a:rPr lang="en-US" sz="2600" dirty="0"/>
              <a:t>1990s: Forest certification developed as a response to concerns about </a:t>
            </a:r>
            <a:r>
              <a:rPr lang="en-US" sz="2600" b="1" dirty="0">
                <a:solidFill>
                  <a:srgbClr val="006600"/>
                </a:solidFill>
              </a:rPr>
              <a:t>sustainability</a:t>
            </a:r>
          </a:p>
          <a:p>
            <a:pPr eaLnBrk="1" hangingPunct="1"/>
            <a:r>
              <a:rPr lang="en-US" sz="2600" dirty="0"/>
              <a:t>2000s: Greater emphasis on the issue of </a:t>
            </a:r>
            <a:r>
              <a:rPr lang="en-US" sz="2600" b="1" dirty="0">
                <a:solidFill>
                  <a:srgbClr val="006600"/>
                </a:solidFill>
              </a:rPr>
              <a:t>legality</a:t>
            </a:r>
            <a:r>
              <a:rPr lang="en-US" sz="2600" dirty="0"/>
              <a:t> and need for better governance </a:t>
            </a:r>
          </a:p>
          <a:p>
            <a:pPr eaLnBrk="1" hangingPunct="1"/>
            <a:r>
              <a:rPr lang="en-US" sz="2600" dirty="0"/>
              <a:t>2010s: </a:t>
            </a:r>
            <a:r>
              <a:rPr lang="en-US" sz="2600" b="1" dirty="0">
                <a:solidFill>
                  <a:srgbClr val="006600"/>
                </a:solidFill>
              </a:rPr>
              <a:t>Regulations</a:t>
            </a:r>
            <a:r>
              <a:rPr lang="en-US" sz="2600" dirty="0"/>
              <a:t> in some markets demanding proven legality of timber products</a:t>
            </a:r>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3</a:t>
            </a:fld>
            <a:endParaRPr lang="zh-TW" altLang="en-US"/>
          </a:p>
        </p:txBody>
      </p:sp>
    </p:spTree>
    <p:extLst>
      <p:ext uri="{BB962C8B-B14F-4D97-AF65-F5344CB8AC3E}">
        <p14:creationId xmlns:p14="http://schemas.microsoft.com/office/powerpoint/2010/main" val="2280896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48343" y="1164772"/>
            <a:ext cx="8229600" cy="1143000"/>
          </a:xfrm>
        </p:spPr>
        <p:txBody>
          <a:bodyPr/>
          <a:lstStyle/>
          <a:p>
            <a:r>
              <a:rPr lang="en-GB" dirty="0">
                <a:solidFill>
                  <a:srgbClr val="006600"/>
                </a:solidFill>
              </a:rPr>
              <a:t>Forestry challenges in 21</a:t>
            </a:r>
            <a:r>
              <a:rPr lang="en-GB" baseline="30000" dirty="0">
                <a:solidFill>
                  <a:srgbClr val="006600"/>
                </a:solidFill>
              </a:rPr>
              <a:t>st</a:t>
            </a:r>
            <a:r>
              <a:rPr lang="en-GB" dirty="0">
                <a:solidFill>
                  <a:srgbClr val="006600"/>
                </a:solidFill>
              </a:rPr>
              <a:t> century</a:t>
            </a:r>
            <a:endParaRPr lang="en-US" dirty="0" smtClean="0">
              <a:solidFill>
                <a:srgbClr val="006600"/>
              </a:solidFill>
            </a:endParaRPr>
          </a:p>
        </p:txBody>
      </p:sp>
      <p:sp>
        <p:nvSpPr>
          <p:cNvPr id="4099" name="Rectangle 3"/>
          <p:cNvSpPr>
            <a:spLocks noGrp="1" noChangeArrowheads="1"/>
          </p:cNvSpPr>
          <p:nvPr>
            <p:ph idx="1"/>
          </p:nvPr>
        </p:nvSpPr>
        <p:spPr>
          <a:xfrm>
            <a:off x="348343" y="2206626"/>
            <a:ext cx="11635676" cy="4549016"/>
          </a:xfrm>
        </p:spPr>
        <p:txBody>
          <a:bodyPr>
            <a:normAutofit lnSpcReduction="10000"/>
          </a:bodyPr>
          <a:lstStyle/>
          <a:p>
            <a:pPr eaLnBrk="1" hangingPunct="1"/>
            <a:r>
              <a:rPr lang="en-GB" sz="2600" b="1" dirty="0">
                <a:solidFill>
                  <a:srgbClr val="006600"/>
                </a:solidFill>
              </a:rPr>
              <a:t>Utilization: </a:t>
            </a:r>
            <a:r>
              <a:rPr lang="en-GB" sz="2600" dirty="0"/>
              <a:t>Highly specialized industrial plantation </a:t>
            </a:r>
            <a:r>
              <a:rPr lang="en-GB" sz="2600" dirty="0" smtClean="0"/>
              <a:t>vs. </a:t>
            </a:r>
            <a:r>
              <a:rPr lang="en-GB" sz="2600" dirty="0"/>
              <a:t>traditional small scale use of natural forests </a:t>
            </a:r>
            <a:endParaRPr lang="en-US" sz="2600" dirty="0"/>
          </a:p>
          <a:p>
            <a:pPr eaLnBrk="1" hangingPunct="1"/>
            <a:r>
              <a:rPr lang="en-GB" sz="2600" b="1" dirty="0">
                <a:solidFill>
                  <a:srgbClr val="006600"/>
                </a:solidFill>
              </a:rPr>
              <a:t>Interests: </a:t>
            </a:r>
            <a:r>
              <a:rPr lang="en-GB" sz="2600" dirty="0"/>
              <a:t>Government revenues - commercial logging - conservation - recreation - livelihoods </a:t>
            </a:r>
            <a:r>
              <a:rPr lang="en-GB" sz="2600" dirty="0" smtClean="0"/>
              <a:t>– climate change mitigation &amp; adaptation</a:t>
            </a:r>
          </a:p>
          <a:p>
            <a:r>
              <a:rPr lang="en-GB" sz="2600" b="1" dirty="0" smtClean="0">
                <a:solidFill>
                  <a:srgbClr val="006600"/>
                </a:solidFill>
              </a:rPr>
              <a:t>Functions</a:t>
            </a:r>
            <a:r>
              <a:rPr lang="en-GB" sz="2600" b="1" dirty="0">
                <a:solidFill>
                  <a:srgbClr val="006600"/>
                </a:solidFill>
              </a:rPr>
              <a:t>: </a:t>
            </a:r>
            <a:r>
              <a:rPr lang="en-GB" sz="2600" dirty="0"/>
              <a:t>B</a:t>
            </a:r>
            <a:r>
              <a:rPr lang="en-GB" sz="2600" dirty="0" smtClean="0"/>
              <a:t>iodiversity conservation - </a:t>
            </a:r>
            <a:r>
              <a:rPr lang="en-GB" sz="2600" dirty="0"/>
              <a:t>carbon </a:t>
            </a:r>
            <a:r>
              <a:rPr lang="de-DE" sz="2600" dirty="0" err="1" smtClean="0"/>
              <a:t>storage</a:t>
            </a:r>
            <a:r>
              <a:rPr lang="de-DE" sz="2600" dirty="0" smtClean="0"/>
              <a:t> </a:t>
            </a:r>
            <a:r>
              <a:rPr lang="en-GB" sz="2600" dirty="0" smtClean="0"/>
              <a:t>- </a:t>
            </a:r>
            <a:r>
              <a:rPr lang="en-GB" sz="2600" dirty="0"/>
              <a:t>natural resource of multipurpose material - water &amp; soil &amp; air protection</a:t>
            </a:r>
            <a:endParaRPr lang="en-US" sz="2600" dirty="0"/>
          </a:p>
          <a:p>
            <a:pPr eaLnBrk="1" hangingPunct="1"/>
            <a:r>
              <a:rPr lang="en-GB" sz="2600" b="1" dirty="0">
                <a:solidFill>
                  <a:srgbClr val="006600"/>
                </a:solidFill>
              </a:rPr>
              <a:t>Politics: </a:t>
            </a:r>
            <a:r>
              <a:rPr lang="en-GB" sz="2600" dirty="0"/>
              <a:t>International debate - national strategy - local use patterns</a:t>
            </a:r>
          </a:p>
          <a:p>
            <a:pPr eaLnBrk="1" hangingPunct="1"/>
            <a:r>
              <a:rPr lang="en-GB" sz="2600" b="1" dirty="0">
                <a:solidFill>
                  <a:srgbClr val="006600"/>
                </a:solidFill>
              </a:rPr>
              <a:t>Markets: </a:t>
            </a:r>
            <a:r>
              <a:rPr lang="en-GB" sz="2600" dirty="0"/>
              <a:t>Some markets require </a:t>
            </a:r>
            <a:r>
              <a:rPr lang="en-GB" sz="2600" dirty="0" smtClean="0"/>
              <a:t>legality/sustainability </a:t>
            </a:r>
            <a:r>
              <a:rPr lang="en-GB" sz="2600" dirty="0"/>
              <a:t>– some do not have such requirements</a:t>
            </a:r>
          </a:p>
          <a:p>
            <a:pPr eaLnBrk="1" hangingPunct="1"/>
            <a:r>
              <a:rPr lang="en-GB" sz="2600" b="1" dirty="0">
                <a:solidFill>
                  <a:srgbClr val="006600"/>
                </a:solidFill>
              </a:rPr>
              <a:t>Trade: </a:t>
            </a:r>
            <a:r>
              <a:rPr lang="en-GB" sz="2600" dirty="0"/>
              <a:t>T</a:t>
            </a:r>
            <a:r>
              <a:rPr lang="en-GB" sz="2600" dirty="0" smtClean="0"/>
              <a:t>ransparency </a:t>
            </a:r>
            <a:r>
              <a:rPr lang="en-GB" sz="2600" dirty="0"/>
              <a:t>along the supply chain </a:t>
            </a:r>
            <a:r>
              <a:rPr lang="en-GB" sz="2600" dirty="0" smtClean="0"/>
              <a:t>vs. costs / complexity / commercial confidential information</a:t>
            </a:r>
            <a:endParaRPr lang="en-US" sz="2600" dirty="0"/>
          </a:p>
        </p:txBody>
      </p:sp>
      <p:sp>
        <p:nvSpPr>
          <p:cNvPr id="2" name="Slide Number Placeholder 1"/>
          <p:cNvSpPr>
            <a:spLocks noGrp="1"/>
          </p:cNvSpPr>
          <p:nvPr>
            <p:ph type="sldNum" sz="quarter" idx="12"/>
          </p:nvPr>
        </p:nvSpPr>
        <p:spPr/>
        <p:txBody>
          <a:bodyPr/>
          <a:lstStyle/>
          <a:p>
            <a:fld id="{C7D6AF9C-F8E2-4CD1-95B1-7B2186A4A716}" type="slidenum">
              <a:rPr lang="zh-TW" altLang="en-US" smtClean="0"/>
              <a:t>4</a:t>
            </a:fld>
            <a:endParaRPr lang="zh-TW" altLang="en-US"/>
          </a:p>
        </p:txBody>
      </p:sp>
    </p:spTree>
    <p:extLst>
      <p:ext uri="{BB962C8B-B14F-4D97-AF65-F5344CB8AC3E}">
        <p14:creationId xmlns:p14="http://schemas.microsoft.com/office/powerpoint/2010/main" val="4188171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43348" y="1176708"/>
            <a:ext cx="8229600" cy="1143000"/>
          </a:xfrm>
        </p:spPr>
        <p:txBody>
          <a:bodyPr>
            <a:normAutofit/>
          </a:bodyPr>
          <a:lstStyle/>
          <a:p>
            <a:r>
              <a:rPr lang="en-GB" dirty="0" smtClean="0">
                <a:solidFill>
                  <a:srgbClr val="006600"/>
                </a:solidFill>
              </a:rPr>
              <a:t>Global </a:t>
            </a:r>
            <a:r>
              <a:rPr lang="en-GB" dirty="0" err="1" smtClean="0">
                <a:solidFill>
                  <a:srgbClr val="006600"/>
                </a:solidFill>
              </a:rPr>
              <a:t>roundwood</a:t>
            </a:r>
            <a:r>
              <a:rPr lang="en-GB" dirty="0" smtClean="0">
                <a:solidFill>
                  <a:srgbClr val="006600"/>
                </a:solidFill>
              </a:rPr>
              <a:t> consumption</a:t>
            </a:r>
            <a:endParaRPr lang="en-US" dirty="0" smtClean="0">
              <a:solidFill>
                <a:srgbClr val="006600"/>
              </a:solidFill>
            </a:endParaRPr>
          </a:p>
        </p:txBody>
      </p:sp>
      <p:pic>
        <p:nvPicPr>
          <p:cNvPr id="2" name="Picture 1"/>
          <p:cNvPicPr>
            <a:picLocks noChangeAspect="1"/>
          </p:cNvPicPr>
          <p:nvPr/>
        </p:nvPicPr>
        <p:blipFill>
          <a:blip r:embed="rId3"/>
          <a:stretch>
            <a:fillRect/>
          </a:stretch>
        </p:blipFill>
        <p:spPr>
          <a:xfrm>
            <a:off x="446314" y="2206625"/>
            <a:ext cx="8435280" cy="4423434"/>
          </a:xfrm>
          <a:prstGeom prst="rect">
            <a:avLst/>
          </a:prstGeom>
          <a:ln>
            <a:noFill/>
          </a:ln>
        </p:spPr>
      </p:pic>
      <p:sp>
        <p:nvSpPr>
          <p:cNvPr id="4" name="Slide Number Placeholder 3"/>
          <p:cNvSpPr>
            <a:spLocks noGrp="1"/>
          </p:cNvSpPr>
          <p:nvPr>
            <p:ph type="sldNum" sz="quarter" idx="12"/>
          </p:nvPr>
        </p:nvSpPr>
        <p:spPr/>
        <p:txBody>
          <a:bodyPr/>
          <a:lstStyle/>
          <a:p>
            <a:fld id="{C7D6AF9C-F8E2-4CD1-95B1-7B2186A4A716}" type="slidenum">
              <a:rPr lang="zh-TW" altLang="en-US" smtClean="0"/>
              <a:t>5</a:t>
            </a:fld>
            <a:endParaRPr lang="zh-TW" altLang="en-US"/>
          </a:p>
        </p:txBody>
      </p:sp>
    </p:spTree>
    <p:extLst>
      <p:ext uri="{BB962C8B-B14F-4D97-AF65-F5344CB8AC3E}">
        <p14:creationId xmlns:p14="http://schemas.microsoft.com/office/powerpoint/2010/main" val="1649553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30819" y="1164094"/>
            <a:ext cx="8229600" cy="1143000"/>
          </a:xfrm>
        </p:spPr>
        <p:txBody>
          <a:bodyPr>
            <a:noAutofit/>
          </a:bodyPr>
          <a:lstStyle/>
          <a:p>
            <a:r>
              <a:rPr lang="en-GB" dirty="0" smtClean="0">
                <a:solidFill>
                  <a:srgbClr val="006600"/>
                </a:solidFill>
              </a:rPr>
              <a:t>Why are we concerned? </a:t>
            </a:r>
            <a:endParaRPr lang="en-US" dirty="0">
              <a:solidFill>
                <a:srgbClr val="006600"/>
              </a:solidFill>
            </a:endParaRPr>
          </a:p>
        </p:txBody>
      </p:sp>
      <p:sp>
        <p:nvSpPr>
          <p:cNvPr id="7171" name="Rectangle 3"/>
          <p:cNvSpPr>
            <a:spLocks noGrp="1" noChangeArrowheads="1"/>
          </p:cNvSpPr>
          <p:nvPr>
            <p:ph idx="1"/>
          </p:nvPr>
        </p:nvSpPr>
        <p:spPr>
          <a:xfrm>
            <a:off x="330818" y="2206625"/>
            <a:ext cx="11316895" cy="4525963"/>
          </a:xfrm>
        </p:spPr>
        <p:txBody>
          <a:bodyPr>
            <a:normAutofit/>
          </a:bodyPr>
          <a:lstStyle/>
          <a:p>
            <a:r>
              <a:rPr lang="en-GB" sz="2600" dirty="0"/>
              <a:t>Deforestation and degradation of forest areas in many regions common</a:t>
            </a:r>
          </a:p>
          <a:p>
            <a:r>
              <a:rPr lang="en-GB" sz="2600" dirty="0"/>
              <a:t>Exploitation for export markets causes disadvantages to local supply in some cases</a:t>
            </a:r>
          </a:p>
          <a:p>
            <a:r>
              <a:rPr lang="en-GB" sz="2600" dirty="0"/>
              <a:t>Increased pressure on remaining intact forest landscapes</a:t>
            </a:r>
          </a:p>
          <a:p>
            <a:r>
              <a:rPr lang="en-GB" sz="2600" dirty="0"/>
              <a:t>Illegal wood supply clouds credibility of timber sector</a:t>
            </a:r>
          </a:p>
          <a:p>
            <a:r>
              <a:rPr lang="en-GB" sz="2600" dirty="0"/>
              <a:t>Increased public awareness in producing, processing </a:t>
            </a:r>
            <a:r>
              <a:rPr lang="en-GB" sz="2600" dirty="0" smtClean="0"/>
              <a:t>and </a:t>
            </a:r>
            <a:r>
              <a:rPr lang="en-GB" sz="2600" dirty="0"/>
              <a:t>consuming countries </a:t>
            </a:r>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6</a:t>
            </a:fld>
            <a:endParaRPr lang="zh-TW" altLang="en-US"/>
          </a:p>
        </p:txBody>
      </p:sp>
      <p:sp>
        <p:nvSpPr>
          <p:cNvPr id="6" name="TextBox 5"/>
          <p:cNvSpPr txBox="1"/>
          <p:nvPr/>
        </p:nvSpPr>
        <p:spPr>
          <a:xfrm>
            <a:off x="274641" y="6609477"/>
            <a:ext cx="3374571" cy="246221"/>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0817" y="5095875"/>
            <a:ext cx="9353550" cy="1762125"/>
          </a:xfrm>
          <a:prstGeom prst="rect">
            <a:avLst/>
          </a:prstGeom>
        </p:spPr>
      </p:pic>
    </p:spTree>
    <p:extLst>
      <p:ext uri="{BB962C8B-B14F-4D97-AF65-F5344CB8AC3E}">
        <p14:creationId xmlns:p14="http://schemas.microsoft.com/office/powerpoint/2010/main" val="2972004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43346" y="1172870"/>
            <a:ext cx="8229600" cy="1143000"/>
          </a:xfrm>
        </p:spPr>
        <p:txBody>
          <a:bodyPr/>
          <a:lstStyle/>
          <a:p>
            <a:r>
              <a:rPr lang="en-GB" dirty="0" smtClean="0">
                <a:solidFill>
                  <a:srgbClr val="006600"/>
                </a:solidFill>
              </a:rPr>
              <a:t>Deforestation rates</a:t>
            </a:r>
            <a:endParaRPr lang="en-US" dirty="0" smtClean="0">
              <a:solidFill>
                <a:srgbClr val="006600"/>
              </a:solidFill>
            </a:endParaRPr>
          </a:p>
        </p:txBody>
      </p:sp>
      <p:sp>
        <p:nvSpPr>
          <p:cNvPr id="8195" name="Rectangle 3"/>
          <p:cNvSpPr>
            <a:spLocks noGrp="1" noChangeArrowheads="1"/>
          </p:cNvSpPr>
          <p:nvPr>
            <p:ph idx="1"/>
          </p:nvPr>
        </p:nvSpPr>
        <p:spPr>
          <a:xfrm>
            <a:off x="343346" y="2206625"/>
            <a:ext cx="11130197" cy="4525963"/>
          </a:xfrm>
        </p:spPr>
        <p:txBody>
          <a:bodyPr>
            <a:normAutofit/>
          </a:bodyPr>
          <a:lstStyle/>
          <a:p>
            <a:r>
              <a:rPr lang="en-GB" sz="2400" b="1" dirty="0"/>
              <a:t>FAO: </a:t>
            </a:r>
            <a:r>
              <a:rPr lang="en-GB" sz="2400" dirty="0"/>
              <a:t>Around 13 million hectares of forest were converted to other uses or lost </a:t>
            </a:r>
            <a:r>
              <a:rPr lang="en-GB" sz="2400" dirty="0" smtClean="0"/>
              <a:t>through natural </a:t>
            </a:r>
            <a:r>
              <a:rPr lang="en-GB" sz="2400" dirty="0"/>
              <a:t>causes each year in the last </a:t>
            </a:r>
            <a:r>
              <a:rPr lang="en-GB" sz="2400" dirty="0" smtClean="0"/>
              <a:t>decade, </a:t>
            </a:r>
            <a:r>
              <a:rPr lang="en-GB" sz="2400" dirty="0"/>
              <a:t>compared with 16 million hectares per </a:t>
            </a:r>
            <a:r>
              <a:rPr lang="en-GB" sz="2400" dirty="0" smtClean="0"/>
              <a:t>year in </a:t>
            </a:r>
            <a:r>
              <a:rPr lang="en-GB" sz="2400" dirty="0"/>
              <a:t>the 1990s</a:t>
            </a:r>
            <a:endParaRPr lang="en-GB" sz="2400" dirty="0" smtClean="0"/>
          </a:p>
          <a:p>
            <a:r>
              <a:rPr lang="en-GB" sz="2400" b="1" dirty="0" smtClean="0"/>
              <a:t>ITTO/FAO</a:t>
            </a:r>
            <a:r>
              <a:rPr lang="en-GB" sz="2400" b="1" dirty="0"/>
              <a:t>: </a:t>
            </a:r>
            <a:r>
              <a:rPr lang="en-GB" sz="2400" dirty="0"/>
              <a:t>between 2000 and 2010, The Amazon Basin suffered the largest net loss,  about 3.6 million hectares per year, followed by Southeast Asia, which lost 1.0 million hectares annually. The Congo Basin also reported a net loss of forests (about 700 000 ha per year) </a:t>
            </a:r>
          </a:p>
        </p:txBody>
      </p:sp>
      <p:sp>
        <p:nvSpPr>
          <p:cNvPr id="4" name="Slide Number Placeholder 3"/>
          <p:cNvSpPr>
            <a:spLocks noGrp="1"/>
          </p:cNvSpPr>
          <p:nvPr>
            <p:ph type="sldNum" sz="quarter" idx="12"/>
          </p:nvPr>
        </p:nvSpPr>
        <p:spPr/>
        <p:txBody>
          <a:bodyPr/>
          <a:lstStyle/>
          <a:p>
            <a:fld id="{C7D6AF9C-F8E2-4CD1-95B1-7B2186A4A716}" type="slidenum">
              <a:rPr lang="zh-TW" altLang="en-US" smtClean="0"/>
              <a:t>7</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3223" y="4898146"/>
            <a:ext cx="11137249" cy="1959854"/>
          </a:xfrm>
          <a:prstGeom prst="rect">
            <a:avLst/>
          </a:prstGeom>
        </p:spPr>
      </p:pic>
    </p:spTree>
    <p:extLst>
      <p:ext uri="{BB962C8B-B14F-4D97-AF65-F5344CB8AC3E}">
        <p14:creationId xmlns:p14="http://schemas.microsoft.com/office/powerpoint/2010/main" val="1334597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415" y="1153885"/>
            <a:ext cx="8229600" cy="1143000"/>
          </a:xfrm>
        </p:spPr>
        <p:txBody>
          <a:bodyPr/>
          <a:lstStyle/>
          <a:p>
            <a:r>
              <a:rPr lang="en-GB" dirty="0" smtClean="0">
                <a:solidFill>
                  <a:srgbClr val="006600"/>
                </a:solidFill>
              </a:rPr>
              <a:t>Anthropogenic drivers</a:t>
            </a:r>
            <a:endParaRPr lang="en-GB" dirty="0">
              <a:solidFill>
                <a:srgbClr val="006600"/>
              </a:solidFill>
            </a:endParaRPr>
          </a:p>
        </p:txBody>
      </p:sp>
      <p:sp>
        <p:nvSpPr>
          <p:cNvPr id="3" name="Content Placeholder 2"/>
          <p:cNvSpPr>
            <a:spLocks noGrp="1"/>
          </p:cNvSpPr>
          <p:nvPr>
            <p:ph idx="1"/>
          </p:nvPr>
        </p:nvSpPr>
        <p:spPr>
          <a:xfrm>
            <a:off x="351415" y="2138589"/>
            <a:ext cx="10752014" cy="4371394"/>
          </a:xfrm>
        </p:spPr>
        <p:txBody>
          <a:bodyPr>
            <a:normAutofit/>
          </a:bodyPr>
          <a:lstStyle/>
          <a:p>
            <a:r>
              <a:rPr lang="en-GB" sz="2600" dirty="0"/>
              <a:t>Agricultural areas globally expanding</a:t>
            </a:r>
          </a:p>
          <a:p>
            <a:pPr lvl="1">
              <a:buSzPct val="80000"/>
              <a:buFont typeface="Wingdings" panose="05000000000000000000" pitchFamily="2" charset="2"/>
              <a:buChar char="§"/>
            </a:pPr>
            <a:r>
              <a:rPr lang="en-GB" dirty="0"/>
              <a:t>Large scale monocultures</a:t>
            </a:r>
          </a:p>
          <a:p>
            <a:pPr lvl="1">
              <a:buSzPct val="80000"/>
              <a:buFont typeface="Wingdings" panose="05000000000000000000" pitchFamily="2" charset="2"/>
              <a:buChar char="§"/>
            </a:pPr>
            <a:r>
              <a:rPr lang="en-GB" dirty="0"/>
              <a:t>Slash &amp; burn areas – cumulative impact  </a:t>
            </a:r>
          </a:p>
          <a:p>
            <a:r>
              <a:rPr lang="en-GB" sz="2600" dirty="0"/>
              <a:t>Increasing demand for construction timber, pulp wood, paper products and </a:t>
            </a:r>
            <a:r>
              <a:rPr lang="en-GB" sz="2600" dirty="0" err="1"/>
              <a:t>fuelwood</a:t>
            </a:r>
            <a:endParaRPr lang="en-GB" sz="2600" dirty="0"/>
          </a:p>
          <a:p>
            <a:r>
              <a:rPr lang="en-GB" sz="2600" dirty="0"/>
              <a:t>Insufficient protection mechanisms for designated forest conservation areas</a:t>
            </a:r>
          </a:p>
          <a:p>
            <a:r>
              <a:rPr lang="en-GB" sz="2600" dirty="0"/>
              <a:t>Mining, development and other land use forms competing with forestry </a:t>
            </a:r>
          </a:p>
        </p:txBody>
      </p:sp>
      <p:sp>
        <p:nvSpPr>
          <p:cNvPr id="8" name="Slide Number Placeholder 7"/>
          <p:cNvSpPr>
            <a:spLocks noGrp="1"/>
          </p:cNvSpPr>
          <p:nvPr>
            <p:ph type="sldNum" sz="quarter" idx="12"/>
          </p:nvPr>
        </p:nvSpPr>
        <p:spPr/>
        <p:txBody>
          <a:bodyPr/>
          <a:lstStyle/>
          <a:p>
            <a:fld id="{C7D6AF9C-F8E2-4CD1-95B1-7B2186A4A716}" type="slidenum">
              <a:rPr lang="zh-TW" altLang="en-US" smtClean="0"/>
              <a:t>8</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415" y="5210175"/>
            <a:ext cx="9163050" cy="1647825"/>
          </a:xfrm>
          <a:prstGeom prst="rect">
            <a:avLst/>
          </a:prstGeom>
        </p:spPr>
      </p:pic>
    </p:spTree>
    <p:extLst>
      <p:ext uri="{BB962C8B-B14F-4D97-AF65-F5344CB8AC3E}">
        <p14:creationId xmlns:p14="http://schemas.microsoft.com/office/powerpoint/2010/main" val="825893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43348" y="1023257"/>
            <a:ext cx="8229600" cy="1417638"/>
          </a:xfrm>
        </p:spPr>
        <p:txBody>
          <a:bodyPr>
            <a:noAutofit/>
          </a:bodyPr>
          <a:lstStyle/>
          <a:p>
            <a:r>
              <a:rPr lang="en-GB" dirty="0" smtClean="0">
                <a:solidFill>
                  <a:srgbClr val="006600"/>
                </a:solidFill>
              </a:rPr>
              <a:t>Causes of deforestation</a:t>
            </a:r>
            <a:endParaRPr lang="en-GB" dirty="0">
              <a:solidFill>
                <a:srgbClr val="006600"/>
              </a:solidFill>
            </a:endParaRPr>
          </a:p>
        </p:txBody>
      </p:sp>
      <p:sp>
        <p:nvSpPr>
          <p:cNvPr id="2" name="Content Placeholder 1"/>
          <p:cNvSpPr>
            <a:spLocks noGrp="1"/>
          </p:cNvSpPr>
          <p:nvPr>
            <p:ph idx="1"/>
          </p:nvPr>
        </p:nvSpPr>
        <p:spPr>
          <a:xfrm>
            <a:off x="343348" y="2220517"/>
            <a:ext cx="11505304" cy="2046683"/>
          </a:xfrm>
        </p:spPr>
        <p:txBody>
          <a:bodyPr/>
          <a:lstStyle/>
          <a:p>
            <a:r>
              <a:rPr lang="en-GB" dirty="0" smtClean="0"/>
              <a:t>What are the major driving forces of deforestation?</a:t>
            </a:r>
          </a:p>
          <a:p>
            <a:pPr lvl="1"/>
            <a:r>
              <a:rPr lang="en-GB" dirty="0" smtClean="0"/>
              <a:t>Agricultural expansion? </a:t>
            </a:r>
          </a:p>
          <a:p>
            <a:pPr lvl="1"/>
            <a:r>
              <a:rPr lang="en-GB" dirty="0" smtClean="0"/>
              <a:t>Illegal logging?</a:t>
            </a:r>
          </a:p>
          <a:p>
            <a:r>
              <a:rPr lang="en-GB" dirty="0" smtClean="0"/>
              <a:t>What are their relative importance in driving deforestation?</a:t>
            </a:r>
            <a:endParaRPr lang="en-GB" dirty="0"/>
          </a:p>
        </p:txBody>
      </p:sp>
      <p:sp>
        <p:nvSpPr>
          <p:cNvPr id="3" name="Slide Number Placeholder 2"/>
          <p:cNvSpPr>
            <a:spLocks noGrp="1"/>
          </p:cNvSpPr>
          <p:nvPr>
            <p:ph type="sldNum" sz="quarter" idx="12"/>
          </p:nvPr>
        </p:nvSpPr>
        <p:spPr/>
        <p:txBody>
          <a:bodyPr/>
          <a:lstStyle/>
          <a:p>
            <a:fld id="{C7D6AF9C-F8E2-4CD1-95B1-7B2186A4A716}" type="slidenum">
              <a:rPr lang="zh-TW" altLang="en-US" smtClean="0"/>
              <a:t>9</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348" y="4569156"/>
            <a:ext cx="10058400" cy="2288844"/>
          </a:xfrm>
          <a:prstGeom prst="rect">
            <a:avLst/>
          </a:prstGeom>
        </p:spPr>
      </p:pic>
    </p:spTree>
    <p:extLst>
      <p:ext uri="{BB962C8B-B14F-4D97-AF65-F5344CB8AC3E}">
        <p14:creationId xmlns:p14="http://schemas.microsoft.com/office/powerpoint/2010/main" val="639608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FAC179F7-EDE2-41B8-8467-180AFDFC31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1671</Words>
  <Application>Microsoft Office PowerPoint</Application>
  <PresentationFormat>Benutzerdefiniert</PresentationFormat>
  <Paragraphs>183</Paragraphs>
  <Slides>21</Slides>
  <Notes>20</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Office Theme</vt:lpstr>
      <vt:lpstr>Important: legal notice PLEASE READ</vt:lpstr>
      <vt:lpstr>EU Timber Regulation Training of Trainers</vt:lpstr>
      <vt:lpstr>Historical context</vt:lpstr>
      <vt:lpstr>Forestry challenges in 21st century</vt:lpstr>
      <vt:lpstr>Global roundwood consumption</vt:lpstr>
      <vt:lpstr>Why are we concerned? </vt:lpstr>
      <vt:lpstr>Deforestation rates</vt:lpstr>
      <vt:lpstr>Anthropogenic drivers</vt:lpstr>
      <vt:lpstr>Causes of deforestation</vt:lpstr>
      <vt:lpstr>Global estimates of deforestation and degradation by drivers</vt:lpstr>
      <vt:lpstr>What are you buying?</vt:lpstr>
      <vt:lpstr>How much is harvested illegally?</vt:lpstr>
      <vt:lpstr>Growing Threat: Illegal Logging and Trade</vt:lpstr>
      <vt:lpstr>Implications for timber trade</vt:lpstr>
      <vt:lpstr>WWF Government barometer</vt:lpstr>
      <vt:lpstr>Pressures on trade &amp; industry</vt:lpstr>
      <vt:lpstr>International policy initiatives</vt:lpstr>
      <vt:lpstr>Sustainability</vt:lpstr>
      <vt:lpstr>Legality</vt:lpstr>
      <vt:lpstr>Certification and legality</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70</cp:revision>
  <dcterms:created xsi:type="dcterms:W3CDTF">2013-11-14T15:38:49Z</dcterms:created>
  <dcterms:modified xsi:type="dcterms:W3CDTF">2015-07-15T07:23:33Z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